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85" r:id="rId2"/>
    <p:sldId id="291" r:id="rId3"/>
    <p:sldId id="287" r:id="rId4"/>
    <p:sldId id="292" r:id="rId5"/>
    <p:sldId id="277" r:id="rId6"/>
    <p:sldId id="278" r:id="rId7"/>
    <p:sldId id="283" r:id="rId8"/>
    <p:sldId id="276" r:id="rId9"/>
    <p:sldId id="284" r:id="rId10"/>
    <p:sldId id="293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6992" userDrawn="1">
          <p15:clr>
            <a:srgbClr val="A4A3A4"/>
          </p15:clr>
        </p15:guide>
        <p15:guide id="3" orient="horz" pos="3521" userDrawn="1">
          <p15:clr>
            <a:srgbClr val="A4A3A4"/>
          </p15:clr>
        </p15:guide>
        <p15:guide id="4" pos="5428" userDrawn="1">
          <p15:clr>
            <a:srgbClr val="A4A3A4"/>
          </p15:clr>
        </p15:guide>
        <p15:guide id="5" pos="3001" userDrawn="1">
          <p15:clr>
            <a:srgbClr val="A4A3A4"/>
          </p15:clr>
        </p15:guide>
        <p15:guide id="6" pos="189" userDrawn="1">
          <p15:clr>
            <a:srgbClr val="A4A3A4"/>
          </p15:clr>
        </p15:guide>
        <p15:guide id="7" pos="393" userDrawn="1">
          <p15:clr>
            <a:srgbClr val="A4A3A4"/>
          </p15:clr>
        </p15:guide>
        <p15:guide id="8" orient="horz" pos="822" userDrawn="1">
          <p15:clr>
            <a:srgbClr val="A4A3A4"/>
          </p15:clr>
        </p15:guide>
        <p15:guide id="9" orient="horz" pos="107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ka Barbieri" initials="EB" lastIdx="1" clrIdx="0">
    <p:extLst>
      <p:ext uri="{19B8F6BF-5375-455C-9EA6-DF929625EA0E}">
        <p15:presenceInfo xmlns:p15="http://schemas.microsoft.com/office/powerpoint/2012/main" userId="S-1-5-21-2406696432-2329333736-687254112-2773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6981"/>
    <a:srgbClr val="3D4252"/>
    <a:srgbClr val="80979C"/>
    <a:srgbClr val="D0BEB0"/>
    <a:srgbClr val="E8A9A0"/>
    <a:srgbClr val="FEFEFE"/>
    <a:srgbClr val="333E6F"/>
    <a:srgbClr val="191F37"/>
    <a:srgbClr val="1C223A"/>
    <a:srgbClr val="121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5682" autoAdjust="0"/>
  </p:normalViewPr>
  <p:slideViewPr>
    <p:cSldViewPr snapToGrid="0">
      <p:cViewPr varScale="1">
        <p:scale>
          <a:sx n="95" d="100"/>
          <a:sy n="95" d="100"/>
        </p:scale>
        <p:origin x="638" y="62"/>
      </p:cViewPr>
      <p:guideLst>
        <p:guide orient="horz" pos="2183"/>
        <p:guide pos="6992"/>
        <p:guide orient="horz" pos="3521"/>
        <p:guide pos="5428"/>
        <p:guide pos="3001"/>
        <p:guide pos="189"/>
        <p:guide pos="393"/>
        <p:guide orient="horz" pos="822"/>
        <p:guide orient="horz" pos="10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1C293-4018-43D0-92EB-5B407F3E7B02}" type="datetimeFigureOut">
              <a:rPr lang="it-IT" smtClean="0"/>
              <a:t>08/05/2017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2BA77-CA47-4F01-BB05-770B5287E7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372592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63940-A572-44E9-87DC-AE9C8E9BDE13}" type="datetimeFigureOut">
              <a:rPr lang="it-IT" smtClean="0"/>
              <a:t>08/05/2017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72BCEC-A869-4E36-B896-5C3A38E9FD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06518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72BCEC-A869-4E36-B896-5C3A38E9FD1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8794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BC00E-372A-4625-A4FB-3FE2E73FE4AE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187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BC00E-372A-4625-A4FB-3FE2E73FE4A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6637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72BCEC-A869-4E36-B896-5C3A38E9FD1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5475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1873F-762D-430A-A070-725105494E41}" type="datetime1">
              <a:rPr lang="it-IT" smtClean="0"/>
              <a:t>08/05/2017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44CFA-104B-46C7-960D-A6EC59EE7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921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92E6-AD47-442E-8612-DCDE08CA28F0}" type="datetime1">
              <a:rPr lang="it-IT" smtClean="0"/>
              <a:t>08/05/2017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44CFA-104B-46C7-960D-A6EC59EE7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6007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26A42-DE87-4C5C-B657-3E706F427DE8}" type="datetime1">
              <a:rPr lang="it-IT" smtClean="0"/>
              <a:t>08/05/2017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44CFA-104B-46C7-960D-A6EC59EE7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5023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6887-1402-4B3A-A581-0D9885050784}" type="datetime1">
              <a:rPr lang="it-IT" smtClean="0"/>
              <a:t>08/05/2017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44CFA-104B-46C7-960D-A6EC59EE7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4829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84445-7422-4F71-AC90-1B5C6ACAA6EF}" type="datetime1">
              <a:rPr lang="it-IT" smtClean="0"/>
              <a:t>08/05/2017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44CFA-104B-46C7-960D-A6EC59EE7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1760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97ED-C095-4D2E-B42C-D109A6ADD7E3}" type="datetime1">
              <a:rPr lang="it-IT" smtClean="0"/>
              <a:t>08/05/2017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44CFA-104B-46C7-960D-A6EC59EE7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1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72371-FB5D-4070-8074-AE091EAA224C}" type="datetime1">
              <a:rPr lang="it-IT" smtClean="0"/>
              <a:t>08/05/2017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44CFA-104B-46C7-960D-A6EC59EE7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9934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C4993-4735-4133-9300-BA1F01B227A1}" type="datetime1">
              <a:rPr lang="it-IT" smtClean="0"/>
              <a:t>08/05/2017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44CFA-104B-46C7-960D-A6EC59EE7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6507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673A-6F79-4F21-BA86-93D28CC3EDC0}" type="datetime1">
              <a:rPr lang="it-IT" smtClean="0"/>
              <a:t>08/05/2017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44CFA-104B-46C7-960D-A6EC59EE7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115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CD0E-9C71-4153-A496-D28AAD6609C2}" type="datetime1">
              <a:rPr lang="it-IT" smtClean="0"/>
              <a:t>08/05/2017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44CFA-104B-46C7-960D-A6EC59EE7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9227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DC6AF-384B-47E3-8264-BB88901F507C}" type="datetime1">
              <a:rPr lang="it-IT" smtClean="0"/>
              <a:t>08/05/2017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44CFA-104B-46C7-960D-A6EC59EE7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6797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455BA-06FF-44A4-B454-91A1780B2838}" type="datetime1">
              <a:rPr lang="it-IT" smtClean="0"/>
              <a:t>08/05/2017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44CFA-104B-46C7-960D-A6EC59EE70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633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eddingacademies.it/il-mercato-del-wedding.html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://demo.istat.it/altridati/matrimoni/2015/tav2_12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demo.istat.it/altridati/matrimoni/2015/tav1_5.pdf" TargetMode="External"/><Relationship Id="rId5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hyperlink" Target="http://smargiassi-michele.blogautore.repubblica.it/2015/03/06/album-e-social-wedding-lultima-sfida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corrierenazionale.it/2016/12/02/cresce-italia-la-richiesta-wedding-planner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4566358" y="401053"/>
            <a:ext cx="3059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>
                <a:latin typeface="Averta Extrathin" panose="00000300000000000000" pitchFamily="50" charset="0"/>
                <a:ea typeface="+mj-ea"/>
                <a:cs typeface="+mj-cs"/>
              </a:rPr>
              <a:t>#emozioni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61698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7" y="1828799"/>
            <a:ext cx="4055390" cy="270359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61698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896" y="1828799"/>
            <a:ext cx="2688956" cy="2688956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61698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721" y="1828799"/>
            <a:ext cx="4055754" cy="2703593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128612" y="4699005"/>
            <a:ext cx="993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>
                <a:latin typeface="Averta Extrathin" panose="00000300000000000000" pitchFamily="50" charset="0"/>
                <a:ea typeface="+mj-ea"/>
                <a:cs typeface="+mj-cs"/>
              </a:rPr>
              <a:t>Giovani Leoni 2017 - </a:t>
            </a:r>
            <a:r>
              <a:rPr lang="it-IT" sz="4800" dirty="0">
                <a:latin typeface="Averta Extrathin" panose="00000300000000000000" pitchFamily="50" charset="0"/>
              </a:rPr>
              <a:t>Media Plan</a:t>
            </a:r>
            <a:endParaRPr lang="it-IT" sz="4800" dirty="0">
              <a:latin typeface="Averta Extrathin" panose="00000300000000000000" pitchFamily="50" charset="0"/>
              <a:ea typeface="+mj-ea"/>
              <a:cs typeface="+mj-cs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5170841" y="5762175"/>
            <a:ext cx="1850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Averta Extrathin" panose="00000300000000000000" pitchFamily="50" charset="0"/>
                <a:ea typeface="+mj-ea"/>
                <a:cs typeface="+mj-cs"/>
              </a:rPr>
              <a:t>Erika Barbieri</a:t>
            </a:r>
          </a:p>
          <a:p>
            <a:pPr algn="ctr"/>
            <a:r>
              <a:rPr lang="it-IT" sz="2000" dirty="0">
                <a:latin typeface="Averta Extrathin" panose="00000300000000000000" pitchFamily="50" charset="0"/>
                <a:ea typeface="+mj-ea"/>
                <a:cs typeface="+mj-cs"/>
              </a:rPr>
              <a:t>Valeria Piazza</a:t>
            </a:r>
          </a:p>
        </p:txBody>
      </p:sp>
    </p:spTree>
    <p:extLst>
      <p:ext uri="{BB962C8B-B14F-4D97-AF65-F5344CB8AC3E}">
        <p14:creationId xmlns:p14="http://schemas.microsoft.com/office/powerpoint/2010/main" val="1608495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/>
        </p:nvSpPr>
        <p:spPr>
          <a:xfrm>
            <a:off x="2780371" y="1721589"/>
            <a:ext cx="924807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Averta Extrathin" panose="00000300000000000000" pitchFamily="50" charset="0"/>
              </a:rPr>
              <a:t>Creare una precisa </a:t>
            </a:r>
            <a:r>
              <a:rPr lang="it-IT" i="1" dirty="0">
                <a:latin typeface="Averta Extrathin" panose="00000300000000000000" pitchFamily="50" charset="0"/>
              </a:rPr>
              <a:t>brand </a:t>
            </a:r>
            <a:r>
              <a:rPr lang="it-IT" i="1" dirty="0" err="1">
                <a:latin typeface="Averta Extrathin" panose="00000300000000000000" pitchFamily="50" charset="0"/>
              </a:rPr>
              <a:t>identity</a:t>
            </a:r>
            <a:r>
              <a:rPr lang="it-IT" i="1" dirty="0">
                <a:latin typeface="Averta Extrathin" panose="00000300000000000000" pitchFamily="50" charset="0"/>
              </a:rPr>
              <a:t>, </a:t>
            </a:r>
            <a:r>
              <a:rPr lang="it-IT" dirty="0">
                <a:latin typeface="Averta Extrathin" panose="00000300000000000000" pitchFamily="50" charset="0"/>
              </a:rPr>
              <a:t>a partire da uno studio del </a:t>
            </a:r>
            <a:r>
              <a:rPr lang="it-IT" dirty="0" err="1">
                <a:latin typeface="Averta Extrathin" panose="00000300000000000000" pitchFamily="50" charset="0"/>
              </a:rPr>
              <a:t>naming</a:t>
            </a:r>
            <a:r>
              <a:rPr lang="it-IT" dirty="0">
                <a:latin typeface="Averta Extrathin" panose="00000300000000000000" pitchFamily="50" charset="0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Averta Extrathin" panose="00000300000000000000" pitchFamily="50" charset="0"/>
              </a:rPr>
              <a:t>Rendere efficiente il sito internet, collegamento a tutte le proprietà online e ottimizzazione SEO. Prevedere </a:t>
            </a:r>
            <a:r>
              <a:rPr lang="it-IT" dirty="0" err="1">
                <a:latin typeface="Averta Extrathin" panose="00000300000000000000" pitchFamily="50" charset="0"/>
              </a:rPr>
              <a:t>form</a:t>
            </a:r>
            <a:r>
              <a:rPr lang="it-IT" dirty="0">
                <a:latin typeface="Averta Extrathin" panose="00000300000000000000" pitchFamily="50" charset="0"/>
              </a:rPr>
              <a:t> di richiesta prenotazione online e preventivo online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Averta Extrathin" panose="00000300000000000000" pitchFamily="50" charset="0"/>
              </a:rPr>
              <a:t>Organizzare la presenza social sia come ulteriore </a:t>
            </a:r>
            <a:r>
              <a:rPr lang="it-IT" dirty="0" err="1">
                <a:latin typeface="Averta Extrathin" panose="00000300000000000000" pitchFamily="50" charset="0"/>
              </a:rPr>
              <a:t>touchpoint</a:t>
            </a:r>
            <a:r>
              <a:rPr lang="it-IT" dirty="0">
                <a:latin typeface="Averta Extrathin" panose="00000300000000000000" pitchFamily="50" charset="0"/>
              </a:rPr>
              <a:t> del servizio che per capitalizzare su attività di comunicazione, come ad esempio l’</a:t>
            </a:r>
            <a:r>
              <a:rPr lang="it-IT" i="1" dirty="0" err="1">
                <a:latin typeface="Averta Extrathin" panose="00000300000000000000" pitchFamily="50" charset="0"/>
              </a:rPr>
              <a:t>influencer</a:t>
            </a:r>
            <a:r>
              <a:rPr lang="it-IT" i="1" dirty="0">
                <a:latin typeface="Averta Extrathin" panose="00000300000000000000" pitchFamily="50" charset="0"/>
              </a:rPr>
              <a:t> </a:t>
            </a:r>
            <a:r>
              <a:rPr lang="it-IT" i="1" dirty="0" err="1">
                <a:latin typeface="Averta Extrathin" panose="00000300000000000000" pitchFamily="50" charset="0"/>
              </a:rPr>
              <a:t>activation</a:t>
            </a:r>
            <a:r>
              <a:rPr lang="it-IT" dirty="0">
                <a:latin typeface="Averta Extrathin" panose="00000300000000000000" pitchFamily="50" charset="0"/>
              </a:rPr>
              <a:t>. </a:t>
            </a:r>
            <a:br>
              <a:rPr lang="it-IT" dirty="0">
                <a:latin typeface="Averta Extrathin" panose="00000300000000000000" pitchFamily="50" charset="0"/>
              </a:rPr>
            </a:br>
            <a:r>
              <a:rPr lang="it-IT" dirty="0">
                <a:latin typeface="Averta Extrathin" panose="00000300000000000000" pitchFamily="50" charset="0"/>
              </a:rPr>
              <a:t>I canali consigliati sono FB, IG, YT, Pinterest, che sono i principali canali di ricerca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>
                <a:latin typeface="Averta Extrathin" panose="00000300000000000000" pitchFamily="50" charset="0"/>
              </a:rPr>
              <a:t>Presidiare in modo riconoscibile i siti online dei comparatori di servizi per il matrimonio (matrimonio.com, </a:t>
            </a:r>
            <a:r>
              <a:rPr lang="it-IT" dirty="0" err="1">
                <a:latin typeface="Averta Extrathin" panose="00000300000000000000" pitchFamily="50" charset="0"/>
              </a:rPr>
              <a:t>ect</a:t>
            </a:r>
            <a:r>
              <a:rPr lang="it-IT" dirty="0">
                <a:latin typeface="Averta Extrathin" panose="00000300000000000000" pitchFamily="50" charset="0"/>
              </a:rPr>
              <a:t>…) e offline presso fiere ed eventi di settore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tx2"/>
              </a:solidFill>
              <a:latin typeface="Averta Extrathin" panose="00000300000000000000" pitchFamily="50" charset="0"/>
              <a:ea typeface="ＭＳ Ｐゴシック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verta Extrathin" panose="000003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verta Extrathin" panose="00000300000000000000" pitchFamily="50" charset="0"/>
            </a:endParaRPr>
          </a:p>
        </p:txBody>
      </p:sp>
      <p:sp>
        <p:nvSpPr>
          <p:cNvPr id="10" name="Rettangolo 9"/>
          <p:cNvSpPr/>
          <p:nvPr/>
        </p:nvSpPr>
        <p:spPr>
          <a:xfrm flipH="1">
            <a:off x="-57456" y="749"/>
            <a:ext cx="2528765" cy="6858000"/>
          </a:xfrm>
          <a:prstGeom prst="rect">
            <a:avLst/>
          </a:pr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61698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7456" y="749"/>
            <a:ext cx="2528765" cy="6858000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3007358" y="215746"/>
            <a:ext cx="92659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200" dirty="0">
                <a:latin typeface="Averta Extrathin" panose="00000300000000000000" pitchFamily="50" charset="0"/>
              </a:rPr>
              <a:t>MUST HAVE PER UNA COMUNICAZIONE EFFICACE</a:t>
            </a:r>
          </a:p>
        </p:txBody>
      </p:sp>
      <p:sp>
        <p:nvSpPr>
          <p:cNvPr id="5" name="Rettangolo 4"/>
          <p:cNvSpPr/>
          <p:nvPr/>
        </p:nvSpPr>
        <p:spPr>
          <a:xfrm>
            <a:off x="2661920" y="5266422"/>
            <a:ext cx="921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it-IT" dirty="0">
                <a:latin typeface="Averta Extrathin" panose="00000300000000000000" pitchFamily="50" charset="0"/>
              </a:rPr>
              <a:t>Un </a:t>
            </a:r>
            <a:r>
              <a:rPr lang="it-IT" dirty="0" err="1">
                <a:latin typeface="Averta Extrathin" panose="00000300000000000000" pitchFamily="50" charset="0"/>
              </a:rPr>
              <a:t>next</a:t>
            </a:r>
            <a:r>
              <a:rPr lang="it-IT" dirty="0">
                <a:latin typeface="Averta Extrathin" panose="00000300000000000000" pitchFamily="50" charset="0"/>
              </a:rPr>
              <a:t> step potrebbe essere la creazione di un progetto native, sui magazine online in linea con il target, per generare traffico al sito del servizio e per supportare la SEO.</a:t>
            </a:r>
          </a:p>
        </p:txBody>
      </p:sp>
    </p:spTree>
    <p:extLst>
      <p:ext uri="{BB962C8B-B14F-4D97-AF65-F5344CB8AC3E}">
        <p14:creationId xmlns:p14="http://schemas.microsoft.com/office/powerpoint/2010/main" val="2251625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86600" y="276128"/>
            <a:ext cx="2500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Bodoni MT" panose="02070603080606020203" pitchFamily="18" charset="0"/>
              </a:rPr>
              <a:t>#emozioni è</a:t>
            </a:r>
          </a:p>
        </p:txBody>
      </p:sp>
      <p:sp>
        <p:nvSpPr>
          <p:cNvPr id="4" name="Rettangolo 3"/>
          <p:cNvSpPr/>
          <p:nvPr/>
        </p:nvSpPr>
        <p:spPr>
          <a:xfrm>
            <a:off x="5168515" y="543486"/>
            <a:ext cx="66896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latin typeface="Averta Extrathin" panose="00000300000000000000" pitchFamily="50" charset="0"/>
                <a:ea typeface="+mj-ea"/>
                <a:cs typeface="+mj-cs"/>
                <a:sym typeface="Wingdings" panose="05000000000000000000" pitchFamily="2" charset="2"/>
              </a:rPr>
              <a:t>la creazione di uno </a:t>
            </a:r>
            <a:r>
              <a:rPr lang="it-IT" sz="2000" dirty="0" err="1">
                <a:latin typeface="Averta Extrathin" panose="00000300000000000000" pitchFamily="50" charset="0"/>
                <a:ea typeface="+mj-ea"/>
                <a:cs typeface="+mj-cs"/>
                <a:sym typeface="Wingdings" panose="05000000000000000000" pitchFamily="2" charset="2"/>
              </a:rPr>
              <a:t>storytelling</a:t>
            </a:r>
            <a:r>
              <a:rPr lang="it-IT" sz="2000" dirty="0">
                <a:latin typeface="Averta Extrathin" panose="00000300000000000000" pitchFamily="50" charset="0"/>
                <a:ea typeface="+mj-ea"/>
                <a:cs typeface="+mj-cs"/>
                <a:sym typeface="Wingdings" panose="05000000000000000000" pitchFamily="2" charset="2"/>
              </a:rPr>
              <a:t> social degno di una celebrità, attraverso le immagini e i video catturati da un fotografo professionista</a:t>
            </a:r>
            <a:endParaRPr lang="it-IT" sz="2000" dirty="0">
              <a:latin typeface="Averta Extrathin" panose="00000300000000000000" pitchFamily="50" charset="0"/>
              <a:ea typeface="+mj-ea"/>
              <a:cs typeface="+mj-cs"/>
            </a:endParaRPr>
          </a:p>
        </p:txBody>
      </p:sp>
      <p:sp>
        <p:nvSpPr>
          <p:cNvPr id="21" name="Rettangolo 20"/>
          <p:cNvSpPr/>
          <p:nvPr/>
        </p:nvSpPr>
        <p:spPr>
          <a:xfrm>
            <a:off x="5168515" y="1851347"/>
            <a:ext cx="66896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latin typeface="Averta Extrathin" panose="00000300000000000000" pitchFamily="50" charset="0"/>
                <a:ea typeface="+mj-ea"/>
                <a:cs typeface="+mj-cs"/>
                <a:sym typeface="Wingdings" panose="05000000000000000000" pitchFamily="2" charset="2"/>
              </a:rPr>
              <a:t>far conoscere il servizio di fotografia professionale per i social durante le cerimonie a nuovi clienti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2986600" y="1470436"/>
            <a:ext cx="407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Bodoni MT" panose="02070603080606020203" pitchFamily="18" charset="0"/>
              </a:rPr>
              <a:t>#emozioni vuole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6" y="0"/>
            <a:ext cx="2620246" cy="6858000"/>
          </a:xfrm>
          <a:prstGeom prst="rect">
            <a:avLst/>
          </a:prstGeom>
        </p:spPr>
      </p:pic>
      <p:pic>
        <p:nvPicPr>
          <p:cNvPr id="32" name="Immagine 3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3D425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49" y="0"/>
            <a:ext cx="2620246" cy="6858000"/>
          </a:xfrm>
          <a:prstGeom prst="rect">
            <a:avLst/>
          </a:prstGeom>
        </p:spPr>
      </p:pic>
      <p:sp>
        <p:nvSpPr>
          <p:cNvPr id="37" name="Rettangolo 36"/>
          <p:cNvSpPr/>
          <p:nvPr/>
        </p:nvSpPr>
        <p:spPr>
          <a:xfrm>
            <a:off x="7670891" y="2850346"/>
            <a:ext cx="1573131" cy="2974250"/>
          </a:xfrm>
          <a:prstGeom prst="rect">
            <a:avLst/>
          </a:prstGeom>
          <a:solidFill>
            <a:srgbClr val="E8A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sz="1400" dirty="0">
                <a:latin typeface="Averta Extrathin" panose="00000300000000000000" pitchFamily="50" charset="0"/>
              </a:rPr>
              <a:t>&gt; Trend matrimoni social in crescita</a:t>
            </a:r>
          </a:p>
          <a:p>
            <a:r>
              <a:rPr lang="it-IT" sz="1400" dirty="0">
                <a:latin typeface="Averta Extrathin" panose="00000300000000000000" pitchFamily="50" charset="0"/>
              </a:rPr>
              <a:t>&gt; Evoluzione della figura del fotografo</a:t>
            </a:r>
          </a:p>
          <a:p>
            <a:r>
              <a:rPr lang="it-IT" sz="1400" dirty="0">
                <a:latin typeface="Averta Extrathin" panose="00000300000000000000" pitchFamily="50" charset="0"/>
              </a:rPr>
              <a:t>&gt; sviluppo di nuovi servizi</a:t>
            </a:r>
          </a:p>
          <a:p>
            <a:r>
              <a:rPr lang="it-IT" sz="1400" dirty="0">
                <a:latin typeface="Averta Extrathin" panose="00000300000000000000" pitchFamily="50" charset="0"/>
              </a:rPr>
              <a:t>&gt; Non c’è ancora affollamento </a:t>
            </a:r>
            <a:r>
              <a:rPr lang="it-IT" sz="1400" dirty="0" err="1">
                <a:latin typeface="Averta Extrathin" panose="00000300000000000000" pitchFamily="50" charset="0"/>
              </a:rPr>
              <a:t>adv</a:t>
            </a:r>
            <a:r>
              <a:rPr lang="it-IT" sz="1400" dirty="0">
                <a:latin typeface="Averta Extrathin" panose="00000300000000000000" pitchFamily="50" charset="0"/>
              </a:rPr>
              <a:t> nei canali </a:t>
            </a:r>
            <a:r>
              <a:rPr lang="it-IT" sz="1400" dirty="0" err="1">
                <a:latin typeface="Averta Extrathin" panose="00000300000000000000" pitchFamily="50" charset="0"/>
              </a:rPr>
              <a:t>digital</a:t>
            </a:r>
            <a:endParaRPr lang="it-IT" sz="1400" dirty="0">
              <a:latin typeface="Averta Extrathin" panose="00000300000000000000" pitchFamily="50" charset="0"/>
            </a:endParaRPr>
          </a:p>
          <a:p>
            <a:endParaRPr lang="it-IT" sz="1400" dirty="0">
              <a:latin typeface="Averta Extrathin" panose="00000300000000000000" pitchFamily="50" charset="0"/>
            </a:endParaRPr>
          </a:p>
          <a:p>
            <a:endParaRPr lang="it-IT" sz="1400" dirty="0">
              <a:latin typeface="Averta Extrathin" panose="00000300000000000000" pitchFamily="50" charset="0"/>
            </a:endParaRPr>
          </a:p>
          <a:p>
            <a:endParaRPr lang="it-IT" sz="1400" dirty="0">
              <a:latin typeface="Averta Extrathin" panose="00000300000000000000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400" dirty="0">
              <a:latin typeface="Averta Extrathin" panose="00000300000000000000" pitchFamily="50" charset="0"/>
            </a:endParaRPr>
          </a:p>
        </p:txBody>
      </p:sp>
      <p:sp>
        <p:nvSpPr>
          <p:cNvPr id="38" name="Ovale 37"/>
          <p:cNvSpPr/>
          <p:nvPr/>
        </p:nvSpPr>
        <p:spPr>
          <a:xfrm>
            <a:off x="7678167" y="5303090"/>
            <a:ext cx="1554280" cy="1538575"/>
          </a:xfrm>
          <a:prstGeom prst="ellipse">
            <a:avLst/>
          </a:prstGeom>
          <a:solidFill>
            <a:srgbClr val="E8A9A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600" dirty="0">
                <a:latin typeface="Bodoni MT" panose="02070603080606020203" pitchFamily="18" charset="0"/>
              </a:rPr>
              <a:t>O</a:t>
            </a:r>
          </a:p>
        </p:txBody>
      </p:sp>
      <p:sp>
        <p:nvSpPr>
          <p:cNvPr id="39" name="Rettangolo 38"/>
          <p:cNvSpPr/>
          <p:nvPr/>
        </p:nvSpPr>
        <p:spPr>
          <a:xfrm>
            <a:off x="9381328" y="2850344"/>
            <a:ext cx="1534430" cy="2974251"/>
          </a:xfrm>
          <a:prstGeom prst="rect">
            <a:avLst/>
          </a:prstGeom>
          <a:solidFill>
            <a:srgbClr val="D0B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sz="1400" dirty="0">
                <a:solidFill>
                  <a:schemeClr val="bg1"/>
                </a:solidFill>
                <a:latin typeface="Averta Extrathin" panose="00000300000000000000" pitchFamily="50" charset="0"/>
              </a:rPr>
              <a:t>&gt; Concorrenza del servizio tradizionale</a:t>
            </a:r>
          </a:p>
          <a:p>
            <a:r>
              <a:rPr lang="it-IT" sz="1400" dirty="0">
                <a:solidFill>
                  <a:schemeClr val="bg1"/>
                </a:solidFill>
                <a:latin typeface="Averta Extrathin" panose="00000300000000000000" pitchFamily="50" charset="0"/>
              </a:rPr>
              <a:t>&gt; Presenza di altri player</a:t>
            </a:r>
          </a:p>
          <a:p>
            <a:r>
              <a:rPr lang="it-IT" sz="1400" dirty="0">
                <a:solidFill>
                  <a:schemeClr val="bg1"/>
                </a:solidFill>
                <a:latin typeface="Averta Extrathin" panose="00000300000000000000" pitchFamily="50" charset="0"/>
              </a:rPr>
              <a:t>&gt; Ampia offerta di servizi fai-da-te </a:t>
            </a:r>
          </a:p>
          <a:p>
            <a:r>
              <a:rPr lang="it-IT" sz="1400" dirty="0">
                <a:solidFill>
                  <a:schemeClr val="bg1"/>
                </a:solidFill>
                <a:latin typeface="Averta Extrathin" panose="00000300000000000000" pitchFamily="50" charset="0"/>
              </a:rPr>
              <a:t>&gt; Evolvere della fruizione dei social</a:t>
            </a:r>
          </a:p>
          <a:p>
            <a:endParaRPr lang="it-IT" sz="1400" dirty="0">
              <a:solidFill>
                <a:schemeClr val="bg1"/>
              </a:solidFill>
              <a:latin typeface="Averta Extrathin" panose="00000300000000000000" pitchFamily="50" charset="0"/>
            </a:endParaRPr>
          </a:p>
        </p:txBody>
      </p:sp>
      <p:sp>
        <p:nvSpPr>
          <p:cNvPr id="42" name="Ovale 41"/>
          <p:cNvSpPr/>
          <p:nvPr/>
        </p:nvSpPr>
        <p:spPr>
          <a:xfrm>
            <a:off x="9371114" y="5303090"/>
            <a:ext cx="1554858" cy="1538575"/>
          </a:xfrm>
          <a:prstGeom prst="ellipse">
            <a:avLst/>
          </a:prstGeom>
          <a:solidFill>
            <a:srgbClr val="D0BEB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600" dirty="0">
                <a:latin typeface="Bodoni MT" panose="02070603080606020203" pitchFamily="18" charset="0"/>
              </a:rPr>
              <a:t>T</a:t>
            </a:r>
          </a:p>
        </p:txBody>
      </p:sp>
      <p:sp>
        <p:nvSpPr>
          <p:cNvPr id="46" name="Rettangolo 45"/>
          <p:cNvSpPr/>
          <p:nvPr/>
        </p:nvSpPr>
        <p:spPr>
          <a:xfrm>
            <a:off x="5960450" y="2850344"/>
            <a:ext cx="1573131" cy="2974251"/>
          </a:xfrm>
          <a:prstGeom prst="rect">
            <a:avLst/>
          </a:prstGeom>
          <a:solidFill>
            <a:srgbClr val="809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sz="1400" dirty="0">
                <a:solidFill>
                  <a:schemeClr val="bg1"/>
                </a:solidFill>
                <a:latin typeface="Averta Extrathin" panose="00000300000000000000" pitchFamily="50" charset="0"/>
              </a:rPr>
              <a:t>&gt; #emozioni (</a:t>
            </a:r>
            <a:r>
              <a:rPr lang="it-IT" sz="1400" dirty="0" err="1">
                <a:solidFill>
                  <a:schemeClr val="bg1"/>
                </a:solidFill>
                <a:latin typeface="Averta Extrathin" panose="00000300000000000000" pitchFamily="50" charset="0"/>
              </a:rPr>
              <a:t>naming</a:t>
            </a:r>
            <a:r>
              <a:rPr lang="it-IT" sz="1400" dirty="0">
                <a:solidFill>
                  <a:schemeClr val="bg1"/>
                </a:solidFill>
                <a:latin typeface="Averta Extrathin" panose="00000300000000000000" pitchFamily="50" charset="0"/>
              </a:rPr>
              <a:t> troppo generico&gt; Vantaggio competitivo non identificabile</a:t>
            </a:r>
          </a:p>
          <a:p>
            <a:r>
              <a:rPr lang="it-IT" sz="1400" dirty="0">
                <a:solidFill>
                  <a:schemeClr val="bg1"/>
                </a:solidFill>
                <a:latin typeface="Averta Extrathin" panose="00000300000000000000" pitchFamily="50" charset="0"/>
              </a:rPr>
              <a:t>&gt; </a:t>
            </a:r>
            <a:r>
              <a:rPr lang="it-IT" sz="1400" dirty="0" err="1">
                <a:solidFill>
                  <a:schemeClr val="bg1"/>
                </a:solidFill>
                <a:latin typeface="Averta Extrathin" panose="00000300000000000000" pitchFamily="50" charset="0"/>
              </a:rPr>
              <a:t>Owned</a:t>
            </a:r>
            <a:r>
              <a:rPr lang="it-IT" sz="1400" dirty="0">
                <a:solidFill>
                  <a:schemeClr val="bg1"/>
                </a:solidFill>
                <a:latin typeface="Averta Extrathin" panose="00000300000000000000" pitchFamily="50" charset="0"/>
              </a:rPr>
              <a:t> </a:t>
            </a:r>
            <a:r>
              <a:rPr lang="it-IT" sz="1400" dirty="0" err="1">
                <a:solidFill>
                  <a:schemeClr val="bg1"/>
                </a:solidFill>
                <a:latin typeface="Averta Extrathin" panose="00000300000000000000" pitchFamily="50" charset="0"/>
              </a:rPr>
              <a:t>properties</a:t>
            </a:r>
            <a:r>
              <a:rPr lang="it-IT" sz="1400" dirty="0">
                <a:solidFill>
                  <a:schemeClr val="bg1"/>
                </a:solidFill>
                <a:latin typeface="Averta Extrathin" panose="00000300000000000000" pitchFamily="50" charset="0"/>
              </a:rPr>
              <a:t> non reperibili</a:t>
            </a:r>
          </a:p>
          <a:p>
            <a:endParaRPr lang="it-IT" sz="1400" dirty="0">
              <a:latin typeface="Averta Extrathin" panose="00000300000000000000" pitchFamily="50" charset="0"/>
            </a:endParaRPr>
          </a:p>
          <a:p>
            <a:endParaRPr lang="it-IT" sz="1400" dirty="0">
              <a:latin typeface="Averta Extrathin" panose="00000300000000000000" pitchFamily="50" charset="0"/>
            </a:endParaRPr>
          </a:p>
          <a:p>
            <a:endParaRPr lang="it-IT" sz="1400" dirty="0">
              <a:latin typeface="Averta Extrathin" panose="00000300000000000000" pitchFamily="50" charset="0"/>
            </a:endParaRPr>
          </a:p>
          <a:p>
            <a:endParaRPr lang="it-IT" sz="1400" dirty="0">
              <a:latin typeface="Averta Extrathin" panose="00000300000000000000" pitchFamily="50" charset="0"/>
            </a:endParaRPr>
          </a:p>
          <a:p>
            <a:endParaRPr lang="it-IT" sz="1400" dirty="0">
              <a:latin typeface="Averta Extrathin" panose="00000300000000000000" pitchFamily="50" charset="0"/>
            </a:endParaRPr>
          </a:p>
          <a:p>
            <a:endParaRPr lang="it-IT" sz="1400" dirty="0">
              <a:latin typeface="Averta Extrathin" panose="00000300000000000000" pitchFamily="50" charset="0"/>
            </a:endParaRPr>
          </a:p>
          <a:p>
            <a:endParaRPr lang="it-IT" sz="1400" dirty="0">
              <a:latin typeface="Averta Extrathin" panose="00000300000000000000" pitchFamily="50" charset="0"/>
            </a:endParaRPr>
          </a:p>
          <a:p>
            <a:endParaRPr lang="it-IT" sz="1400" dirty="0">
              <a:latin typeface="Averta Extrathin" panose="00000300000000000000" pitchFamily="50" charset="0"/>
            </a:endParaRPr>
          </a:p>
          <a:p>
            <a:endParaRPr lang="it-IT" sz="1400" dirty="0">
              <a:latin typeface="Averta Extrathin" panose="00000300000000000000" pitchFamily="50" charset="0"/>
            </a:endParaRPr>
          </a:p>
          <a:p>
            <a:endParaRPr lang="it-IT" sz="1400" dirty="0">
              <a:latin typeface="Averta Extrathin" panose="00000300000000000000" pitchFamily="50" charset="0"/>
            </a:endParaRPr>
          </a:p>
          <a:p>
            <a:endParaRPr lang="it-IT" sz="1400" dirty="0">
              <a:latin typeface="Averta Extrathin" panose="00000300000000000000" pitchFamily="50" charset="0"/>
            </a:endParaRPr>
          </a:p>
          <a:p>
            <a:endParaRPr lang="it-IT" sz="1400" dirty="0">
              <a:latin typeface="Averta Extrathin" panose="00000300000000000000" pitchFamily="50" charset="0"/>
            </a:endParaRPr>
          </a:p>
        </p:txBody>
      </p:sp>
      <p:sp>
        <p:nvSpPr>
          <p:cNvPr id="47" name="Ovale 46"/>
          <p:cNvSpPr/>
          <p:nvPr/>
        </p:nvSpPr>
        <p:spPr>
          <a:xfrm>
            <a:off x="5967726" y="5303089"/>
            <a:ext cx="1554280" cy="1538575"/>
          </a:xfrm>
          <a:prstGeom prst="ellipse">
            <a:avLst/>
          </a:prstGeom>
          <a:solidFill>
            <a:srgbClr val="80979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600" dirty="0">
                <a:latin typeface="Bodoni MT" panose="02070603080606020203" pitchFamily="18" charset="0"/>
              </a:rPr>
              <a:t>W</a:t>
            </a:r>
          </a:p>
        </p:txBody>
      </p:sp>
      <p:sp>
        <p:nvSpPr>
          <p:cNvPr id="48" name="Rettangolo 47"/>
          <p:cNvSpPr/>
          <p:nvPr/>
        </p:nvSpPr>
        <p:spPr>
          <a:xfrm>
            <a:off x="4237080" y="2850344"/>
            <a:ext cx="1573131" cy="3134793"/>
          </a:xfrm>
          <a:prstGeom prst="rect">
            <a:avLst/>
          </a:prstGeom>
          <a:solidFill>
            <a:srgbClr val="616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sz="1400" dirty="0">
                <a:solidFill>
                  <a:schemeClr val="bg1"/>
                </a:solidFill>
                <a:latin typeface="Averta Extrathin" panose="00000300000000000000" pitchFamily="50" charset="0"/>
              </a:rPr>
              <a:t>&gt; Expertise nel settore ‘’Cerimonie’’ + Know </a:t>
            </a:r>
            <a:r>
              <a:rPr lang="it-IT" sz="1400" dirty="0" err="1">
                <a:solidFill>
                  <a:schemeClr val="bg1"/>
                </a:solidFill>
                <a:latin typeface="Averta Extrathin" panose="00000300000000000000" pitchFamily="50" charset="0"/>
              </a:rPr>
              <a:t>how</a:t>
            </a:r>
            <a:r>
              <a:rPr lang="it-IT" sz="1400" dirty="0">
                <a:solidFill>
                  <a:schemeClr val="bg1"/>
                </a:solidFill>
                <a:latin typeface="Averta Extrathin" panose="00000300000000000000" pitchFamily="50" charset="0"/>
              </a:rPr>
              <a:t> in social management </a:t>
            </a:r>
          </a:p>
          <a:p>
            <a:endParaRPr lang="it-IT" sz="1400" dirty="0">
              <a:latin typeface="Averta Extrathin" panose="00000300000000000000" pitchFamily="50" charset="0"/>
            </a:endParaRPr>
          </a:p>
        </p:txBody>
      </p:sp>
      <p:sp>
        <p:nvSpPr>
          <p:cNvPr id="49" name="Ovale 48"/>
          <p:cNvSpPr/>
          <p:nvPr/>
        </p:nvSpPr>
        <p:spPr>
          <a:xfrm>
            <a:off x="4244356" y="5303089"/>
            <a:ext cx="1554280" cy="1538575"/>
          </a:xfrm>
          <a:prstGeom prst="ellipse">
            <a:avLst/>
          </a:prstGeom>
          <a:solidFill>
            <a:srgbClr val="61698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600" dirty="0">
                <a:latin typeface="Bodoni MT" panose="02070603080606020203" pitchFamily="18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982842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/>
          <p:cNvSpPr/>
          <p:nvPr/>
        </p:nvSpPr>
        <p:spPr>
          <a:xfrm flipH="1">
            <a:off x="-4216" y="0"/>
            <a:ext cx="2624462" cy="6858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/>
          <p:cNvSpPr txBox="1"/>
          <p:nvPr/>
        </p:nvSpPr>
        <p:spPr>
          <a:xfrm>
            <a:off x="3971656" y="5226014"/>
            <a:ext cx="8220344" cy="1200329"/>
          </a:xfrm>
          <a:prstGeom prst="rect">
            <a:avLst/>
          </a:prstGeom>
          <a:solidFill>
            <a:srgbClr val="61698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algn="ctr">
              <a:defRPr sz="6600">
                <a:solidFill>
                  <a:schemeClr val="lt1"/>
                </a:solidFill>
                <a:latin typeface="Bodoni MT" panose="020706030806060202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Averta Extrathin" panose="00000300000000000000" pitchFamily="50" charset="0"/>
              </a:rPr>
              <a:t>Esiste già la domanda per il servizio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Averta Extrathin" panose="00000300000000000000" pitchFamily="50" charset="0"/>
              </a:rPr>
              <a:t>#emozioni presidia 2 delle regioni italiane con più matrimoni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Averta Extrathin" panose="00000300000000000000" pitchFamily="50" charset="0"/>
              </a:rPr>
              <a:t>La raccolta di informazioni avviene soprattutto dal passaparola e dalle ricerche online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3D425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620247" cy="6858000"/>
          </a:xfrm>
          <a:prstGeom prst="rect">
            <a:avLst/>
          </a:prstGeom>
        </p:spPr>
      </p:pic>
      <p:sp>
        <p:nvSpPr>
          <p:cNvPr id="14" name="CasellaDiTesto 13"/>
          <p:cNvSpPr txBox="1"/>
          <p:nvPr/>
        </p:nvSpPr>
        <p:spPr>
          <a:xfrm>
            <a:off x="2849918" y="679600"/>
            <a:ext cx="917188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700" dirty="0">
                <a:latin typeface="Averta Extrathin" panose="00000300000000000000" pitchFamily="50" charset="0"/>
              </a:rPr>
              <a:t>Le cerimonie in Italia conservano un valore culturale importante, nonostante diminuiscano in numero.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700" dirty="0">
                <a:latin typeface="Averta Extrathin" panose="00000300000000000000" pitchFamily="50" charset="0"/>
              </a:rPr>
              <a:t>I matrimoni sono le cerimonie per cui si spende di più: a differenza degli altri settori quello del ‘‘wedding’’ , registra un incremento del 5% circa (4 Miliardi € ogni anno), con una spesa media di 18.000 €</a:t>
            </a:r>
            <a:r>
              <a:rPr lang="it-IT" sz="1700" baseline="30000" dirty="0">
                <a:latin typeface="Averta Extrathin" panose="00000300000000000000" pitchFamily="50" charset="0"/>
              </a:rPr>
              <a:t>1 </a:t>
            </a:r>
            <a:r>
              <a:rPr lang="it-IT" sz="1700" dirty="0">
                <a:latin typeface="Averta Extrathin" panose="00000300000000000000" pitchFamily="50" charset="0"/>
              </a:rPr>
              <a:t>e hanno una stagionalità concentrata da maggio a ottobre (</a:t>
            </a:r>
            <a:r>
              <a:rPr lang="it-IT" sz="1700" dirty="0">
                <a:latin typeface="Averta Extrathin" panose="00000300000000000000" pitchFamily="50" charset="0"/>
                <a:hlinkClick r:id="rId6"/>
              </a:rPr>
              <a:t>dati Istat</a:t>
            </a:r>
            <a:r>
              <a:rPr lang="it-IT" sz="1700" dirty="0">
                <a:latin typeface="Averta Extrathin" panose="00000300000000000000" pitchFamily="50" charset="0"/>
              </a:rPr>
              <a:t>).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700" dirty="0">
                <a:latin typeface="Averta Extrathin" panose="00000300000000000000" pitchFamily="50" charset="0"/>
              </a:rPr>
              <a:t>La top 3 delle regioni italiane per numero di matrimoni vede: Campania, Sicilia e Lazio (</a:t>
            </a:r>
            <a:r>
              <a:rPr lang="it-IT" sz="1700" dirty="0">
                <a:latin typeface="Averta Extrathin" panose="00000300000000000000" pitchFamily="50" charset="0"/>
                <a:hlinkClick r:id="rId7"/>
              </a:rPr>
              <a:t>dati Istat</a:t>
            </a:r>
            <a:r>
              <a:rPr lang="it-IT" sz="1700" dirty="0">
                <a:latin typeface="Averta Extrathin" panose="00000300000000000000" pitchFamily="50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700" dirty="0">
                <a:latin typeface="Averta Extrathin" panose="00000300000000000000" pitchFamily="50" charset="0"/>
              </a:rPr>
              <a:t>Per prepararsi al matrimonio i futuri sposi ricercano le informazioni da amici e parenti, conoscenti che si sono appena sposati, online (siti e forum tematici, social network e video online), oltre che presso riviste e fiere di settore.</a:t>
            </a:r>
            <a:r>
              <a:rPr lang="it-IT" sz="1700" baseline="30000" dirty="0">
                <a:latin typeface="Averta Extrathin" panose="00000300000000000000" pitchFamily="50" charset="0"/>
              </a:rPr>
              <a:t>1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700" dirty="0">
                <a:latin typeface="Averta Extrathin" panose="00000300000000000000" pitchFamily="50" charset="0"/>
              </a:rPr>
              <a:t>Il 70% delle nozze vede ancora la presenza di un fotografo professionista, ma si sta diffondendo anche il fenomeno del ‘’social wedding’’: servizi che curano la visibilità social delle cerimonie, del </a:t>
            </a:r>
            <a:r>
              <a:rPr lang="it-IT" sz="1700" dirty="0" err="1">
                <a:latin typeface="Averta Extrathin" panose="00000300000000000000" pitchFamily="50" charset="0"/>
              </a:rPr>
              <a:t>pre</a:t>
            </a:r>
            <a:r>
              <a:rPr lang="it-IT" sz="1700" dirty="0">
                <a:latin typeface="Averta Extrathin" panose="00000300000000000000" pitchFamily="50" charset="0"/>
              </a:rPr>
              <a:t> e del post. L’offerta si divide tra </a:t>
            </a:r>
            <a:r>
              <a:rPr lang="it-IT" sz="1700" i="1" dirty="0">
                <a:latin typeface="Averta Extrathin" panose="00000300000000000000" pitchFamily="50" charset="0"/>
              </a:rPr>
              <a:t>social concierge, </a:t>
            </a:r>
            <a:r>
              <a:rPr lang="it-IT" sz="1700" dirty="0">
                <a:latin typeface="Averta Extrathin" panose="00000300000000000000" pitchFamily="50" charset="0"/>
              </a:rPr>
              <a:t>figura professionale</a:t>
            </a:r>
            <a:r>
              <a:rPr lang="it-IT" sz="1700" i="1" dirty="0">
                <a:latin typeface="Averta Extrathin" panose="00000300000000000000" pitchFamily="50" charset="0"/>
              </a:rPr>
              <a:t> </a:t>
            </a:r>
            <a:r>
              <a:rPr lang="it-IT" sz="1700" dirty="0">
                <a:latin typeface="Averta Extrathin" panose="00000300000000000000" pitchFamily="50" charset="0"/>
              </a:rPr>
              <a:t>che racconta la cerimonia sui social media (es. </a:t>
            </a:r>
            <a:r>
              <a:rPr lang="it-IT" sz="1700" dirty="0" err="1">
                <a:latin typeface="Averta Extrathin" panose="00000300000000000000" pitchFamily="50" charset="0"/>
              </a:rPr>
              <a:t>Weddiy</a:t>
            </a:r>
            <a:r>
              <a:rPr lang="it-IT" sz="1700" dirty="0">
                <a:latin typeface="Averta Extrathin" panose="00000300000000000000" pitchFamily="50" charset="0"/>
              </a:rPr>
              <a:t>, Yes </a:t>
            </a:r>
            <a:r>
              <a:rPr lang="it-IT" sz="1700" dirty="0" err="1">
                <a:latin typeface="Averta Extrathin" panose="00000300000000000000" pitchFamily="50" charset="0"/>
              </a:rPr>
              <a:t>I’m</a:t>
            </a:r>
            <a:r>
              <a:rPr lang="it-IT" sz="1700" dirty="0">
                <a:latin typeface="Averta Extrathin" panose="00000300000000000000" pitchFamily="50" charset="0"/>
              </a:rPr>
              <a:t> Social,…), e </a:t>
            </a:r>
            <a:r>
              <a:rPr lang="it-IT" sz="1700" dirty="0" err="1">
                <a:latin typeface="Averta Extrathin" panose="00000300000000000000" pitchFamily="50" charset="0"/>
              </a:rPr>
              <a:t>tool</a:t>
            </a:r>
            <a:r>
              <a:rPr lang="it-IT" sz="1700" dirty="0">
                <a:latin typeface="Averta Extrathin" panose="00000300000000000000" pitchFamily="50" charset="0"/>
              </a:rPr>
              <a:t> free che fungono da raccoglitori dei contenuti prodotti dai partecipanti alla cerimonia (es. </a:t>
            </a:r>
            <a:r>
              <a:rPr lang="it-IT" sz="1700" dirty="0" err="1">
                <a:latin typeface="Averta Extrathin" panose="00000300000000000000" pitchFamily="50" charset="0"/>
              </a:rPr>
              <a:t>Shutterly</a:t>
            </a:r>
            <a:r>
              <a:rPr lang="it-IT" sz="1700" dirty="0">
                <a:latin typeface="Averta Extrathin" panose="00000300000000000000" pitchFamily="50" charset="0"/>
              </a:rPr>
              <a:t>, </a:t>
            </a:r>
            <a:r>
              <a:rPr lang="it-IT" sz="1700" dirty="0" err="1">
                <a:latin typeface="Averta Extrathin" panose="00000300000000000000" pitchFamily="50" charset="0"/>
              </a:rPr>
              <a:t>Wedshoots</a:t>
            </a:r>
            <a:r>
              <a:rPr lang="it-IT" sz="1700" dirty="0">
                <a:latin typeface="Averta Extrathin" panose="00000300000000000000" pitchFamily="50" charset="0"/>
              </a:rPr>
              <a:t>,…)</a:t>
            </a:r>
          </a:p>
        </p:txBody>
      </p:sp>
      <p:sp>
        <p:nvSpPr>
          <p:cNvPr id="9" name="Rettangolo 8"/>
          <p:cNvSpPr/>
          <p:nvPr/>
        </p:nvSpPr>
        <p:spPr>
          <a:xfrm>
            <a:off x="3191319" y="5226013"/>
            <a:ext cx="1117033" cy="1200329"/>
          </a:xfrm>
          <a:prstGeom prst="rect">
            <a:avLst/>
          </a:prstGeom>
          <a:solidFill>
            <a:srgbClr val="616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/>
          <p:cNvSpPr/>
          <p:nvPr/>
        </p:nvSpPr>
        <p:spPr>
          <a:xfrm>
            <a:off x="2736332" y="5231133"/>
            <a:ext cx="1216690" cy="1195209"/>
          </a:xfrm>
          <a:prstGeom prst="ellipse">
            <a:avLst/>
          </a:prstGeom>
          <a:solidFill>
            <a:srgbClr val="61698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Bodoni MT" panose="02070603080606020203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746521" y="5626122"/>
            <a:ext cx="1196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bg1"/>
                </a:solidFill>
                <a:latin typeface="Averta Extrathin" panose="00000300000000000000" pitchFamily="50" charset="0"/>
              </a:rPr>
              <a:t>INSIGHT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2849920" y="6431462"/>
            <a:ext cx="7543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050" dirty="0">
                <a:latin typeface="Averta Extrathin" panose="00000300000000000000" pitchFamily="50" charset="0"/>
              </a:rPr>
              <a:t>1 </a:t>
            </a:r>
            <a:r>
              <a:rPr lang="it-IT" sz="1050" dirty="0">
                <a:latin typeface="Averta Extrathin" panose="00000300000000000000" pitchFamily="50" charset="0"/>
                <a:hlinkClick r:id="rId8"/>
              </a:rPr>
              <a:t>http://www.weddingacademies.it/il-mercato-del-wedding.html</a:t>
            </a:r>
            <a:endParaRPr lang="it-IT" sz="1050" dirty="0">
              <a:latin typeface="Averta Extrathin" panose="00000300000000000000" pitchFamily="50" charset="0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2849918" y="6567415"/>
            <a:ext cx="799080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1050" dirty="0">
                <a:latin typeface="Averta Extrathin" panose="00000300000000000000" pitchFamily="50" charset="0"/>
              </a:rPr>
              <a:t>2 </a:t>
            </a:r>
            <a:r>
              <a:rPr lang="it-IT" sz="1050" u="sng" dirty="0">
                <a:latin typeface="Averta Extrathin" panose="00000300000000000000" pitchFamily="50" charset="0"/>
                <a:hlinkClick r:id="rId9"/>
              </a:rPr>
              <a:t>http://smargiassi-michele.blogautore.repubblica.it/2015/03/06/album-e-social-wedding-lultima-sfida/</a:t>
            </a:r>
            <a:endParaRPr lang="it-IT" sz="1050" dirty="0">
              <a:latin typeface="Averta Extrathin" panose="00000300000000000000" pitchFamily="50" charset="0"/>
            </a:endParaRPr>
          </a:p>
        </p:txBody>
      </p:sp>
      <p:sp>
        <p:nvSpPr>
          <p:cNvPr id="23" name="Rettangolo 22"/>
          <p:cNvSpPr/>
          <p:nvPr/>
        </p:nvSpPr>
        <p:spPr>
          <a:xfrm>
            <a:off x="2819686" y="215746"/>
            <a:ext cx="21771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>
                <a:latin typeface="Averta Extrathin" panose="00000300000000000000" pitchFamily="50" charset="0"/>
              </a:rPr>
              <a:t>SCENARIO</a:t>
            </a:r>
          </a:p>
        </p:txBody>
      </p:sp>
    </p:spTree>
    <p:extLst>
      <p:ext uri="{BB962C8B-B14F-4D97-AF65-F5344CB8AC3E}">
        <p14:creationId xmlns:p14="http://schemas.microsoft.com/office/powerpoint/2010/main" val="1308517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3D425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518"/>
            <a:ext cx="2548070" cy="6862518"/>
          </a:xfrm>
          <a:prstGeom prst="rect">
            <a:avLst/>
          </a:prstGeom>
        </p:spPr>
      </p:pic>
      <p:sp>
        <p:nvSpPr>
          <p:cNvPr id="14" name="CasellaDiTesto 13"/>
          <p:cNvSpPr txBox="1"/>
          <p:nvPr/>
        </p:nvSpPr>
        <p:spPr>
          <a:xfrm>
            <a:off x="3588103" y="5241293"/>
            <a:ext cx="8603897" cy="1200329"/>
          </a:xfrm>
          <a:prstGeom prst="rect">
            <a:avLst/>
          </a:prstGeom>
          <a:solidFill>
            <a:srgbClr val="61698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algn="ctr">
              <a:defRPr sz="6600">
                <a:solidFill>
                  <a:schemeClr val="lt1"/>
                </a:solidFill>
                <a:latin typeface="Bodoni MT" panose="020706030806060202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Averta Extrathin" panose="00000300000000000000" pitchFamily="50" charset="0"/>
              </a:rPr>
              <a:t>Il target primario deve essere intercettato nel suo ambiente (</a:t>
            </a:r>
            <a:r>
              <a:rPr lang="it-IT" b="1" dirty="0" err="1">
                <a:solidFill>
                  <a:schemeClr val="bg1"/>
                </a:solidFill>
                <a:latin typeface="Averta Extrathin" panose="00000300000000000000" pitchFamily="50" charset="0"/>
              </a:rPr>
              <a:t>digital</a:t>
            </a:r>
            <a:r>
              <a:rPr lang="it-IT" b="1" dirty="0">
                <a:solidFill>
                  <a:schemeClr val="bg1"/>
                </a:solidFill>
                <a:latin typeface="Averta Extrathin" panose="00000300000000000000" pitchFamily="50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Averta Extrathin" panose="00000300000000000000" pitchFamily="50" charset="0"/>
              </a:rPr>
              <a:t>Va affascinato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Averta Extrathin" panose="00000300000000000000" pitchFamily="50" charset="0"/>
              </a:rPr>
              <a:t>Va considerato </a:t>
            </a:r>
            <a:r>
              <a:rPr lang="it-IT" b="1" i="1" dirty="0">
                <a:solidFill>
                  <a:schemeClr val="bg1"/>
                </a:solidFill>
                <a:latin typeface="Averta Extrathin" panose="00000300000000000000" pitchFamily="50" charset="0"/>
              </a:rPr>
              <a:t>target di comunicazione</a:t>
            </a:r>
            <a:r>
              <a:rPr lang="it-IT" b="1" dirty="0">
                <a:solidFill>
                  <a:schemeClr val="bg1"/>
                </a:solidFill>
                <a:latin typeface="Averta Extrathin" panose="00000300000000000000" pitchFamily="50" charset="0"/>
              </a:rPr>
              <a:t> anche quello secondario, in quanto influenza le scelte di acquisto relative ai servizi per i matrimoni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3160839" y="5241996"/>
            <a:ext cx="882841" cy="1200329"/>
          </a:xfrm>
          <a:prstGeom prst="rect">
            <a:avLst/>
          </a:prstGeom>
          <a:solidFill>
            <a:srgbClr val="616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/>
          <p:cNvSpPr/>
          <p:nvPr/>
        </p:nvSpPr>
        <p:spPr>
          <a:xfrm>
            <a:off x="2736332" y="5231133"/>
            <a:ext cx="1216690" cy="1195209"/>
          </a:xfrm>
          <a:prstGeom prst="ellipse">
            <a:avLst/>
          </a:prstGeom>
          <a:solidFill>
            <a:srgbClr val="61698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>
              <a:latin typeface="Bodoni MT" panose="02070603080606020203" pitchFamily="18" charset="0"/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2746521" y="5626122"/>
            <a:ext cx="1196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bg1"/>
                </a:solidFill>
                <a:latin typeface="Averta Extrathin" panose="00000300000000000000" pitchFamily="50" charset="0"/>
              </a:rPr>
              <a:t>INSIGHT</a:t>
            </a:r>
          </a:p>
        </p:txBody>
      </p:sp>
      <p:sp>
        <p:nvSpPr>
          <p:cNvPr id="25" name="Rettangolo 24"/>
          <p:cNvSpPr/>
          <p:nvPr/>
        </p:nvSpPr>
        <p:spPr>
          <a:xfrm>
            <a:off x="2736332" y="6453188"/>
            <a:ext cx="945566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1050" baseline="30000" dirty="0">
                <a:latin typeface="Averta Extrathin" panose="00000300000000000000" pitchFamily="50" charset="0"/>
              </a:rPr>
              <a:t>1 </a:t>
            </a:r>
            <a:r>
              <a:rPr lang="it-IT" sz="1050" dirty="0">
                <a:latin typeface="Averta Extrathin" panose="00000300000000000000" pitchFamily="50" charset="0"/>
              </a:rPr>
              <a:t>fonte: Ricerca PHD 2016 ‘</a:t>
            </a:r>
            <a:r>
              <a:rPr lang="it-IT" sz="1050" dirty="0" err="1">
                <a:latin typeface="Averta Extrathin" panose="00000300000000000000" pitchFamily="50" charset="0"/>
              </a:rPr>
              <a:t>Disconnect</a:t>
            </a:r>
            <a:r>
              <a:rPr lang="it-IT" sz="1050" dirty="0">
                <a:latin typeface="Averta Extrathin" panose="00000300000000000000" pitchFamily="50" charset="0"/>
              </a:rPr>
              <a:t> to </a:t>
            </a:r>
            <a:r>
              <a:rPr lang="it-IT" sz="1050" dirty="0" err="1">
                <a:latin typeface="Averta Extrathin" panose="00000300000000000000" pitchFamily="50" charset="0"/>
              </a:rPr>
              <a:t>Reconnect</a:t>
            </a:r>
            <a:r>
              <a:rPr lang="it-IT" sz="1050" dirty="0">
                <a:latin typeface="Averta Extrathin" panose="00000300000000000000" pitchFamily="50" charset="0"/>
              </a:rPr>
              <a:t>  ||  </a:t>
            </a:r>
            <a:r>
              <a:rPr lang="it-IT" sz="1050" baseline="30000" dirty="0">
                <a:latin typeface="Averta Extrathin" panose="00000300000000000000" pitchFamily="50" charset="0"/>
              </a:rPr>
              <a:t>2 </a:t>
            </a:r>
            <a:r>
              <a:rPr lang="it-IT" sz="1050" dirty="0">
                <a:latin typeface="Averta Extrathin" panose="00000300000000000000" pitchFamily="50" charset="0"/>
              </a:rPr>
              <a:t>Report </a:t>
            </a:r>
            <a:r>
              <a:rPr lang="it-IT" sz="1050" dirty="0" err="1">
                <a:latin typeface="Averta Extrathin" panose="00000300000000000000" pitchFamily="50" charset="0"/>
              </a:rPr>
              <a:t>Nextatlas</a:t>
            </a:r>
            <a:r>
              <a:rPr lang="it-IT" sz="1050" dirty="0">
                <a:latin typeface="Averta Extrathin" panose="00000300000000000000" pitchFamily="50" charset="0"/>
              </a:rPr>
              <a:t> Wedding and Social Media ||  3 </a:t>
            </a:r>
            <a:r>
              <a:rPr lang="it-IT" sz="1050" dirty="0">
                <a:latin typeface="Averta Extrathin" panose="00000300000000000000" pitchFamily="50" charset="0"/>
                <a:hlinkClick r:id="rId4"/>
              </a:rPr>
              <a:t>https://www.corrierenazionale.it/2016/12/02/cresce-italia-la-richiesta-wedding-planner/</a:t>
            </a:r>
            <a:r>
              <a:rPr lang="it-IT" sz="1050" dirty="0">
                <a:latin typeface="Averta Extrathin" panose="00000300000000000000" pitchFamily="50" charset="0"/>
              </a:rPr>
              <a:t> </a:t>
            </a:r>
          </a:p>
        </p:txBody>
      </p:sp>
      <p:sp>
        <p:nvSpPr>
          <p:cNvPr id="29" name="Rettangolo 28"/>
          <p:cNvSpPr/>
          <p:nvPr/>
        </p:nvSpPr>
        <p:spPr>
          <a:xfrm>
            <a:off x="2849920" y="1181072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Averta Extrathin" panose="00000300000000000000" pitchFamily="50" charset="0"/>
              </a:rPr>
              <a:t>Il target primario è composto dai </a:t>
            </a:r>
            <a:r>
              <a:rPr lang="it-IT" dirty="0" err="1">
                <a:latin typeface="Averta Extrathin" panose="00000300000000000000" pitchFamily="50" charset="0"/>
              </a:rPr>
              <a:t>Millenials</a:t>
            </a:r>
            <a:r>
              <a:rPr lang="it-IT" dirty="0">
                <a:latin typeface="Averta Extrathin" panose="00000300000000000000" pitchFamily="50" charset="0"/>
              </a:rPr>
              <a:t> residenti nel Centro-Sud Italia</a:t>
            </a:r>
            <a:endParaRPr lang="it-IT" dirty="0">
              <a:solidFill>
                <a:srgbClr val="FF0000"/>
              </a:solidFill>
              <a:latin typeface="Averta Extrathin" panose="00000300000000000000" pitchFamily="50" charset="0"/>
            </a:endParaRPr>
          </a:p>
          <a:p>
            <a:r>
              <a:rPr lang="it-IT" dirty="0">
                <a:latin typeface="Averta Extrathin" panose="00000300000000000000" pitchFamily="50" charset="0"/>
              </a:rPr>
              <a:t>La loro fruizione del media è prevalentemente </a:t>
            </a:r>
            <a:r>
              <a:rPr lang="it-IT" dirty="0" err="1">
                <a:latin typeface="Averta Extrathin" panose="00000300000000000000" pitchFamily="50" charset="0"/>
              </a:rPr>
              <a:t>digital</a:t>
            </a:r>
            <a:r>
              <a:rPr lang="it-IT" dirty="0">
                <a:latin typeface="Averta Extrathin" panose="00000300000000000000" pitchFamily="50" charset="0"/>
              </a:rPr>
              <a:t>. Amano i social network ma in modo consapevole e per loro la </a:t>
            </a:r>
            <a:r>
              <a:rPr lang="it-IT" i="1" dirty="0">
                <a:latin typeface="Averta Extrathin" panose="00000300000000000000" pitchFamily="50" charset="0"/>
              </a:rPr>
              <a:t>social </a:t>
            </a:r>
            <a:r>
              <a:rPr lang="it-IT" i="1" dirty="0" err="1">
                <a:latin typeface="Averta Extrathin" panose="00000300000000000000" pitchFamily="50" charset="0"/>
              </a:rPr>
              <a:t>identity</a:t>
            </a:r>
            <a:r>
              <a:rPr lang="it-IT" i="1" dirty="0">
                <a:latin typeface="Averta Extrathin" panose="00000300000000000000" pitchFamily="50" charset="0"/>
              </a:rPr>
              <a:t> </a:t>
            </a:r>
            <a:r>
              <a:rPr lang="it-IT" dirty="0">
                <a:latin typeface="Averta Extrathin" panose="00000300000000000000" pitchFamily="50" charset="0"/>
              </a:rPr>
              <a:t>(soprattutto su IG) è un lavoro full time.</a:t>
            </a:r>
            <a:r>
              <a:rPr lang="it-IT" baseline="30000" dirty="0">
                <a:latin typeface="Averta Extrathin" panose="00000300000000000000" pitchFamily="50" charset="0"/>
              </a:rPr>
              <a:t>1</a:t>
            </a:r>
            <a:endParaRPr lang="it-IT" dirty="0">
              <a:latin typeface="Averta Extrathin" panose="00000300000000000000" pitchFamily="50" charset="0"/>
            </a:endParaRPr>
          </a:p>
          <a:p>
            <a:r>
              <a:rPr lang="it-IT" dirty="0">
                <a:latin typeface="Averta Extrathin" panose="00000300000000000000" pitchFamily="50" charset="0"/>
              </a:rPr>
              <a:t>Prediligono tutto ciò che si riferisce al «qui ed ora» e ciò che è esclusivo, che deve essere condiviso subito oppure è perso per sempre</a:t>
            </a:r>
            <a:r>
              <a:rPr lang="it-IT" baseline="30000" dirty="0">
                <a:latin typeface="Averta Extrathin" panose="00000300000000000000" pitchFamily="50" charset="0"/>
              </a:rPr>
              <a:t>2</a:t>
            </a:r>
          </a:p>
          <a:p>
            <a:endParaRPr lang="it-IT" dirty="0">
              <a:latin typeface="Averta Extrathin" panose="00000300000000000000" pitchFamily="50" charset="0"/>
            </a:endParaRPr>
          </a:p>
          <a:p>
            <a:r>
              <a:rPr lang="it-IT" dirty="0">
                <a:latin typeface="Averta Extrathin" panose="00000300000000000000" pitchFamily="50" charset="0"/>
              </a:rPr>
              <a:t>Esiste anche un target secondario composto da: </a:t>
            </a:r>
          </a:p>
          <a:p>
            <a:r>
              <a:rPr lang="it-IT" dirty="0">
                <a:latin typeface="Averta Extrathin" panose="00000300000000000000" pitchFamily="50" charset="0"/>
              </a:rPr>
              <a:t>- I famigliari e gli amici già sposati, che si rivelano fonte di preziosi consigli</a:t>
            </a:r>
          </a:p>
          <a:p>
            <a:r>
              <a:rPr lang="it-IT" dirty="0">
                <a:latin typeface="Averta Extrathin" panose="00000300000000000000" pitchFamily="50" charset="0"/>
              </a:rPr>
              <a:t>- I fornitori e gli esperti del settore, come ad esempio ‘’wedding planner’’ (in aumento soprattutto in Campania, Puglia e Sicilia</a:t>
            </a:r>
            <a:r>
              <a:rPr lang="it-IT" baseline="30000" dirty="0">
                <a:latin typeface="Averta Extrathin" panose="00000300000000000000" pitchFamily="50" charset="0"/>
              </a:rPr>
              <a:t>3</a:t>
            </a:r>
            <a:r>
              <a:rPr lang="it-IT" dirty="0">
                <a:latin typeface="Averta Extrathin" panose="00000300000000000000" pitchFamily="50" charset="0"/>
              </a:rPr>
              <a:t>)</a:t>
            </a:r>
            <a:endParaRPr lang="it-IT" baseline="30000" dirty="0">
              <a:latin typeface="Averta Extrathin" panose="00000300000000000000" pitchFamily="50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2819686" y="215746"/>
            <a:ext cx="1689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>
                <a:latin typeface="Averta Extrathin" panose="00000300000000000000" pitchFamily="50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410062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/>
          <p:cNvSpPr/>
          <p:nvPr/>
        </p:nvSpPr>
        <p:spPr>
          <a:xfrm>
            <a:off x="1071214" y="1303443"/>
            <a:ext cx="2483140" cy="2483140"/>
          </a:xfrm>
          <a:prstGeom prst="ellipse">
            <a:avLst/>
          </a:prstGeom>
          <a:solidFill>
            <a:srgbClr val="809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3" name="Ovale 22"/>
          <p:cNvSpPr/>
          <p:nvPr/>
        </p:nvSpPr>
        <p:spPr>
          <a:xfrm>
            <a:off x="4843937" y="1303443"/>
            <a:ext cx="2483140" cy="2483140"/>
          </a:xfrm>
          <a:prstGeom prst="ellipse">
            <a:avLst/>
          </a:prstGeom>
          <a:solidFill>
            <a:srgbClr val="E8A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e 23"/>
          <p:cNvSpPr/>
          <p:nvPr/>
        </p:nvSpPr>
        <p:spPr>
          <a:xfrm>
            <a:off x="8616660" y="1303443"/>
            <a:ext cx="2483140" cy="2483140"/>
          </a:xfrm>
          <a:prstGeom prst="ellipse">
            <a:avLst/>
          </a:prstGeom>
          <a:solidFill>
            <a:srgbClr val="D0B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959340" y="1995770"/>
            <a:ext cx="27068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  <a:latin typeface="Bodoni MT" panose="02070603080606020203" pitchFamily="18" charset="0"/>
              </a:rPr>
              <a:t>FARSI CONOSCERE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4732063" y="2015024"/>
            <a:ext cx="27068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  <a:latin typeface="Bodoni MT" panose="02070603080606020203" pitchFamily="18" charset="0"/>
              </a:rPr>
              <a:t>FARSI TROVARE</a:t>
            </a:r>
          </a:p>
        </p:txBody>
      </p:sp>
      <p:sp>
        <p:nvSpPr>
          <p:cNvPr id="26" name="CasellaDiTesto 25"/>
          <p:cNvSpPr txBox="1"/>
          <p:nvPr/>
        </p:nvSpPr>
        <p:spPr>
          <a:xfrm>
            <a:off x="8504786" y="1995770"/>
            <a:ext cx="27068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  <a:latin typeface="Bodoni MT" panose="02070603080606020203" pitchFamily="18" charset="0"/>
              </a:rPr>
              <a:t>FARSI DESIDERARE</a:t>
            </a:r>
          </a:p>
        </p:txBody>
      </p:sp>
      <p:sp>
        <p:nvSpPr>
          <p:cNvPr id="5" name="Rettangolo 4"/>
          <p:cNvSpPr/>
          <p:nvPr/>
        </p:nvSpPr>
        <p:spPr>
          <a:xfrm>
            <a:off x="1702727" y="4505171"/>
            <a:ext cx="27930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Averta Extrathin" panose="00000300000000000000" pitchFamily="50" charset="0"/>
              </a:rPr>
              <a:t>CELEBRITY ACTIVATION</a:t>
            </a:r>
          </a:p>
        </p:txBody>
      </p:sp>
      <p:sp>
        <p:nvSpPr>
          <p:cNvPr id="6" name="Rettangolo 5"/>
          <p:cNvSpPr/>
          <p:nvPr/>
        </p:nvSpPr>
        <p:spPr>
          <a:xfrm>
            <a:off x="1761547" y="5036732"/>
            <a:ext cx="1642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Averta Extrathin" panose="00000300000000000000" pitchFamily="50" charset="0"/>
              </a:rPr>
              <a:t>VIDEO ONLINE</a:t>
            </a:r>
          </a:p>
        </p:txBody>
      </p:sp>
      <p:sp>
        <p:nvSpPr>
          <p:cNvPr id="7" name="Rettangolo 6"/>
          <p:cNvSpPr/>
          <p:nvPr/>
        </p:nvSpPr>
        <p:spPr>
          <a:xfrm>
            <a:off x="1760162" y="5562547"/>
            <a:ext cx="13612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latin typeface="Averta Extrathin" panose="00000300000000000000" pitchFamily="50" charset="0"/>
              </a:rPr>
              <a:t>SOCIAL ADV</a:t>
            </a:r>
          </a:p>
        </p:txBody>
      </p:sp>
      <p:grpSp>
        <p:nvGrpSpPr>
          <p:cNvPr id="28" name="Gruppo 27"/>
          <p:cNvGrpSpPr/>
          <p:nvPr/>
        </p:nvGrpSpPr>
        <p:grpSpPr>
          <a:xfrm>
            <a:off x="1089539" y="4500807"/>
            <a:ext cx="613190" cy="356036"/>
            <a:chOff x="457839" y="4207943"/>
            <a:chExt cx="1002634" cy="673770"/>
          </a:xfrm>
        </p:grpSpPr>
        <p:sp>
          <p:nvSpPr>
            <p:cNvPr id="27" name="Rettangolo con angoli arrotondati 26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809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Triangolo isoscele 10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0" name="Gruppo 29"/>
          <p:cNvGrpSpPr/>
          <p:nvPr/>
        </p:nvGrpSpPr>
        <p:grpSpPr>
          <a:xfrm>
            <a:off x="1089539" y="5031637"/>
            <a:ext cx="613190" cy="356036"/>
            <a:chOff x="457839" y="4207943"/>
            <a:chExt cx="1002634" cy="673770"/>
          </a:xfrm>
        </p:grpSpPr>
        <p:sp>
          <p:nvSpPr>
            <p:cNvPr id="31" name="Rettangolo con angoli arrotondati 30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809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Triangolo isoscele 31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3" name="Gruppo 32"/>
          <p:cNvGrpSpPr/>
          <p:nvPr/>
        </p:nvGrpSpPr>
        <p:grpSpPr>
          <a:xfrm>
            <a:off x="1089538" y="5549170"/>
            <a:ext cx="613190" cy="356036"/>
            <a:chOff x="457839" y="4207943"/>
            <a:chExt cx="1002634" cy="673770"/>
          </a:xfrm>
        </p:grpSpPr>
        <p:sp>
          <p:nvSpPr>
            <p:cNvPr id="34" name="Rettangolo con angoli arrotondati 33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809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Triangolo isoscele 34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8" name="Rettangolo 47"/>
          <p:cNvSpPr/>
          <p:nvPr/>
        </p:nvSpPr>
        <p:spPr>
          <a:xfrm>
            <a:off x="5725425" y="4474519"/>
            <a:ext cx="5453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latin typeface="Averta Extrathin" panose="00000300000000000000" pitchFamily="50" charset="0"/>
              </a:rPr>
              <a:t>SEA</a:t>
            </a:r>
          </a:p>
        </p:txBody>
      </p:sp>
      <p:sp>
        <p:nvSpPr>
          <p:cNvPr id="49" name="Rettangolo 48"/>
          <p:cNvSpPr/>
          <p:nvPr/>
        </p:nvSpPr>
        <p:spPr>
          <a:xfrm>
            <a:off x="5725425" y="5010103"/>
            <a:ext cx="2624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latin typeface="Averta Extrathin" panose="00000300000000000000" pitchFamily="50" charset="0"/>
              </a:rPr>
              <a:t>DISPLAY PROGRAMMATIC</a:t>
            </a:r>
          </a:p>
        </p:txBody>
      </p:sp>
      <p:grpSp>
        <p:nvGrpSpPr>
          <p:cNvPr id="50" name="Gruppo 49"/>
          <p:cNvGrpSpPr/>
          <p:nvPr/>
        </p:nvGrpSpPr>
        <p:grpSpPr>
          <a:xfrm>
            <a:off x="5079368" y="4500807"/>
            <a:ext cx="613190" cy="356036"/>
            <a:chOff x="457839" y="4207943"/>
            <a:chExt cx="1002634" cy="673770"/>
          </a:xfrm>
        </p:grpSpPr>
        <p:sp>
          <p:nvSpPr>
            <p:cNvPr id="51" name="Rettangolo con angoli arrotondati 50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E8A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Triangolo isoscele 51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3" name="Gruppo 52"/>
          <p:cNvGrpSpPr/>
          <p:nvPr/>
        </p:nvGrpSpPr>
        <p:grpSpPr>
          <a:xfrm>
            <a:off x="5079368" y="5031637"/>
            <a:ext cx="613190" cy="356036"/>
            <a:chOff x="457839" y="4207943"/>
            <a:chExt cx="1002634" cy="673770"/>
          </a:xfrm>
        </p:grpSpPr>
        <p:sp>
          <p:nvSpPr>
            <p:cNvPr id="54" name="Rettangolo con angoli arrotondati 53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E8A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Triangolo isoscele 54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9" name="Rettangolo 58"/>
          <p:cNvSpPr/>
          <p:nvPr/>
        </p:nvSpPr>
        <p:spPr>
          <a:xfrm>
            <a:off x="9303318" y="5030128"/>
            <a:ext cx="16016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Averta Extrathin" panose="00000300000000000000" pitchFamily="50" charset="0"/>
              </a:rPr>
              <a:t>SOCIAL ADV</a:t>
            </a:r>
          </a:p>
        </p:txBody>
      </p:sp>
      <p:sp>
        <p:nvSpPr>
          <p:cNvPr id="60" name="Rettangolo 59"/>
          <p:cNvSpPr/>
          <p:nvPr/>
        </p:nvSpPr>
        <p:spPr>
          <a:xfrm>
            <a:off x="9303318" y="4514184"/>
            <a:ext cx="20201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latin typeface="Averta Extrathin" panose="00000300000000000000" pitchFamily="50" charset="0"/>
              </a:rPr>
              <a:t>CELEB ACTIVATION</a:t>
            </a:r>
          </a:p>
        </p:txBody>
      </p:sp>
      <p:grpSp>
        <p:nvGrpSpPr>
          <p:cNvPr id="62" name="Gruppo 61"/>
          <p:cNvGrpSpPr/>
          <p:nvPr/>
        </p:nvGrpSpPr>
        <p:grpSpPr>
          <a:xfrm>
            <a:off x="8632694" y="4500807"/>
            <a:ext cx="613190" cy="356036"/>
            <a:chOff x="457839" y="4207943"/>
            <a:chExt cx="1002634" cy="673770"/>
          </a:xfrm>
        </p:grpSpPr>
        <p:sp>
          <p:nvSpPr>
            <p:cNvPr id="63" name="Rettangolo con angoli arrotondati 62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D0B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Triangolo isoscele 63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5" name="Gruppo 64"/>
          <p:cNvGrpSpPr/>
          <p:nvPr/>
        </p:nvGrpSpPr>
        <p:grpSpPr>
          <a:xfrm>
            <a:off x="8632694" y="5031637"/>
            <a:ext cx="613190" cy="356036"/>
            <a:chOff x="457839" y="4207943"/>
            <a:chExt cx="1002634" cy="673770"/>
          </a:xfrm>
        </p:grpSpPr>
        <p:sp>
          <p:nvSpPr>
            <p:cNvPr id="66" name="Rettangolo con angoli arrotondati 65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D0B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7" name="Triangolo isoscele 66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71" name="Rettangolo 70"/>
          <p:cNvSpPr/>
          <p:nvPr/>
        </p:nvSpPr>
        <p:spPr>
          <a:xfrm>
            <a:off x="5725425" y="5489001"/>
            <a:ext cx="13612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>
                <a:latin typeface="Averta Extrathin" panose="00000300000000000000" pitchFamily="50" charset="0"/>
              </a:rPr>
              <a:t>SOCIAL ADV</a:t>
            </a:r>
          </a:p>
        </p:txBody>
      </p:sp>
      <p:grpSp>
        <p:nvGrpSpPr>
          <p:cNvPr id="72" name="Gruppo 71"/>
          <p:cNvGrpSpPr/>
          <p:nvPr/>
        </p:nvGrpSpPr>
        <p:grpSpPr>
          <a:xfrm>
            <a:off x="5079368" y="5510535"/>
            <a:ext cx="613190" cy="356036"/>
            <a:chOff x="457839" y="4207943"/>
            <a:chExt cx="1002634" cy="673770"/>
          </a:xfrm>
        </p:grpSpPr>
        <p:sp>
          <p:nvSpPr>
            <p:cNvPr id="73" name="Rettangolo con angoli arrotondati 72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E8A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4" name="Triangolo isoscele 73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6" name="Rettangolo 55"/>
          <p:cNvSpPr/>
          <p:nvPr/>
        </p:nvSpPr>
        <p:spPr>
          <a:xfrm>
            <a:off x="726726" y="215746"/>
            <a:ext cx="50930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>
                <a:latin typeface="Averta Extrathin" panose="00000300000000000000" pitchFamily="50" charset="0"/>
              </a:rPr>
              <a:t>APPROCCIO STRATEGICO</a:t>
            </a:r>
          </a:p>
        </p:txBody>
      </p:sp>
    </p:spTree>
    <p:extLst>
      <p:ext uri="{BB962C8B-B14F-4D97-AF65-F5344CB8AC3E}">
        <p14:creationId xmlns:p14="http://schemas.microsoft.com/office/powerpoint/2010/main" val="3333899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/>
          <p:cNvSpPr/>
          <p:nvPr/>
        </p:nvSpPr>
        <p:spPr>
          <a:xfrm>
            <a:off x="735966" y="974875"/>
            <a:ext cx="23571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Averta Extrathin" panose="00000300000000000000" pitchFamily="50" charset="0"/>
              </a:rPr>
              <a:t>FARSI CONOSCERE</a:t>
            </a:r>
          </a:p>
        </p:txBody>
      </p:sp>
      <p:sp>
        <p:nvSpPr>
          <p:cNvPr id="19" name="Rettangolo 18"/>
          <p:cNvSpPr/>
          <p:nvPr/>
        </p:nvSpPr>
        <p:spPr>
          <a:xfrm>
            <a:off x="735966" y="1364617"/>
            <a:ext cx="23571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Averta Extrathin" panose="00000300000000000000" pitchFamily="50" charset="0"/>
              </a:rPr>
              <a:t>FARSI DESIDERARE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6436336" y="3586635"/>
            <a:ext cx="2092679" cy="1316992"/>
            <a:chOff x="3371012" y="615718"/>
            <a:chExt cx="3419745" cy="1950783"/>
          </a:xfrm>
        </p:grpSpPr>
        <p:pic>
          <p:nvPicPr>
            <p:cNvPr id="22" name="Immagin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1012" y="615718"/>
              <a:ext cx="3419745" cy="1950783"/>
            </a:xfrm>
            <a:prstGeom prst="rect">
              <a:avLst/>
            </a:prstGeom>
          </p:spPr>
        </p:pic>
        <p:pic>
          <p:nvPicPr>
            <p:cNvPr id="23" name="Picture 4" descr="Image result for social wedding concierg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131945" y="979170"/>
              <a:ext cx="1409701" cy="702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ttangolo 23"/>
          <p:cNvSpPr/>
          <p:nvPr/>
        </p:nvSpPr>
        <p:spPr>
          <a:xfrm>
            <a:off x="9023260" y="960683"/>
            <a:ext cx="23571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Averta Extrathin" panose="00000300000000000000" pitchFamily="50" charset="0"/>
              </a:rPr>
              <a:t>FARSI CONOSCERE</a:t>
            </a:r>
          </a:p>
        </p:txBody>
      </p:sp>
      <p:sp>
        <p:nvSpPr>
          <p:cNvPr id="26" name="Ovale 25"/>
          <p:cNvSpPr/>
          <p:nvPr/>
        </p:nvSpPr>
        <p:spPr>
          <a:xfrm>
            <a:off x="311578" y="964640"/>
            <a:ext cx="335840" cy="338948"/>
          </a:xfrm>
          <a:prstGeom prst="ellipse">
            <a:avLst/>
          </a:prstGeom>
          <a:solidFill>
            <a:srgbClr val="809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7" name="Ovale 26"/>
          <p:cNvSpPr/>
          <p:nvPr/>
        </p:nvSpPr>
        <p:spPr>
          <a:xfrm>
            <a:off x="311578" y="1365777"/>
            <a:ext cx="335840" cy="338948"/>
          </a:xfrm>
          <a:prstGeom prst="ellipse">
            <a:avLst/>
          </a:prstGeom>
          <a:solidFill>
            <a:srgbClr val="D0B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8" name="Ovale 27"/>
          <p:cNvSpPr/>
          <p:nvPr/>
        </p:nvSpPr>
        <p:spPr>
          <a:xfrm>
            <a:off x="11160058" y="968533"/>
            <a:ext cx="335840" cy="338948"/>
          </a:xfrm>
          <a:prstGeom prst="ellipse">
            <a:avLst/>
          </a:prstGeom>
          <a:solidFill>
            <a:srgbClr val="809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30" name="Rettangolo 29"/>
          <p:cNvSpPr/>
          <p:nvPr/>
        </p:nvSpPr>
        <p:spPr>
          <a:xfrm>
            <a:off x="6350000" y="1797952"/>
            <a:ext cx="53149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b="1" dirty="0">
                <a:latin typeface="Averta Extrathin" panose="00000300000000000000" pitchFamily="50" charset="0"/>
              </a:rPr>
              <a:t>Video Trueview su </a:t>
            </a:r>
            <a:r>
              <a:rPr lang="it-IT" b="1" dirty="0" err="1">
                <a:latin typeface="Averta Extrathin" panose="00000300000000000000" pitchFamily="50" charset="0"/>
              </a:rPr>
              <a:t>Youtube</a:t>
            </a:r>
            <a:endParaRPr lang="it-IT" b="1" dirty="0">
              <a:latin typeface="Averta Extrathin" panose="00000300000000000000" pitchFamily="50" charset="0"/>
            </a:endParaRPr>
          </a:p>
          <a:p>
            <a:pPr algn="r"/>
            <a:r>
              <a:rPr lang="it-IT" dirty="0">
                <a:latin typeface="Averta Extrathin" panose="00000300000000000000" pitchFamily="50" charset="0"/>
              </a:rPr>
              <a:t>Utilizzo del canale </a:t>
            </a:r>
            <a:r>
              <a:rPr lang="it-IT" dirty="0" err="1">
                <a:latin typeface="Averta Extrathin" panose="00000300000000000000" pitchFamily="50" charset="0"/>
              </a:rPr>
              <a:t>Youtube</a:t>
            </a:r>
            <a:r>
              <a:rPr lang="it-IT" dirty="0">
                <a:latin typeface="Averta Extrathin" panose="00000300000000000000" pitchFamily="50" charset="0"/>
              </a:rPr>
              <a:t> per favorire la brand </a:t>
            </a:r>
            <a:r>
              <a:rPr lang="it-IT" dirty="0" err="1">
                <a:latin typeface="Averta Extrathin" panose="00000300000000000000" pitchFamily="50" charset="0"/>
              </a:rPr>
              <a:t>awareness</a:t>
            </a:r>
            <a:r>
              <a:rPr lang="it-IT" dirty="0">
                <a:latin typeface="Averta Extrathin" panose="00000300000000000000" pitchFamily="50" charset="0"/>
              </a:rPr>
              <a:t>: selezione del target per cluster socio-demografici, categorie e interessi.</a:t>
            </a:r>
          </a:p>
          <a:p>
            <a:pPr algn="r"/>
            <a:r>
              <a:rPr lang="it-IT" dirty="0">
                <a:latin typeface="Averta Extrathin" panose="00000300000000000000" pitchFamily="50" charset="0"/>
              </a:rPr>
              <a:t>Erogazione geo-localizzata Centro-Sud Italia</a:t>
            </a:r>
          </a:p>
        </p:txBody>
      </p:sp>
      <p:sp>
        <p:nvSpPr>
          <p:cNvPr id="35" name="Rettangolo 34"/>
          <p:cNvSpPr/>
          <p:nvPr/>
        </p:nvSpPr>
        <p:spPr>
          <a:xfrm>
            <a:off x="9139009" y="3727765"/>
            <a:ext cx="2446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latin typeface="Averta Extrathin" panose="00000300000000000000" pitchFamily="50" charset="0"/>
              </a:rPr>
              <a:t>Obiettivo</a:t>
            </a:r>
            <a:r>
              <a:rPr lang="it-IT" dirty="0">
                <a:latin typeface="Averta Extrathin" panose="00000300000000000000" pitchFamily="50" charset="0"/>
              </a:rPr>
              <a:t>: Reach</a:t>
            </a:r>
          </a:p>
        </p:txBody>
      </p:sp>
      <p:sp>
        <p:nvSpPr>
          <p:cNvPr id="36" name="Rettangolo 35"/>
          <p:cNvSpPr/>
          <p:nvPr/>
        </p:nvSpPr>
        <p:spPr>
          <a:xfrm>
            <a:off x="9163165" y="4432603"/>
            <a:ext cx="24338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>
                <a:latin typeface="Averta Extrathin" panose="00000300000000000000" pitchFamily="50" charset="0"/>
              </a:rPr>
              <a:t>Kpi’s</a:t>
            </a:r>
            <a:r>
              <a:rPr lang="it-IT" b="1" dirty="0">
                <a:latin typeface="Averta Extrathin" panose="00000300000000000000" pitchFamily="50" charset="0"/>
              </a:rPr>
              <a:t>: </a:t>
            </a:r>
            <a:r>
              <a:rPr lang="it-IT" dirty="0" err="1">
                <a:latin typeface="Averta Extrathin" panose="00000300000000000000" pitchFamily="50" charset="0"/>
              </a:rPr>
              <a:t>Views</a:t>
            </a:r>
            <a:endParaRPr lang="it-IT" dirty="0">
              <a:latin typeface="Averta Extrathin" panose="00000300000000000000" pitchFamily="50" charset="0"/>
            </a:endParaRPr>
          </a:p>
          <a:p>
            <a:r>
              <a:rPr lang="it-IT" dirty="0" err="1">
                <a:latin typeface="Averta Extrathin" panose="00000300000000000000" pitchFamily="50" charset="0"/>
              </a:rPr>
              <a:t>completion</a:t>
            </a:r>
            <a:r>
              <a:rPr lang="it-IT" dirty="0">
                <a:latin typeface="Averta Extrathin" panose="00000300000000000000" pitchFamily="50" charset="0"/>
              </a:rPr>
              <a:t> rate</a:t>
            </a:r>
            <a:endParaRPr lang="it-IT" dirty="0"/>
          </a:p>
          <a:p>
            <a:endParaRPr lang="it-IT" b="1" dirty="0">
              <a:latin typeface="Averta Extrathin" panose="00000300000000000000" pitchFamily="50" charset="0"/>
            </a:endParaRPr>
          </a:p>
        </p:txBody>
      </p:sp>
      <p:grpSp>
        <p:nvGrpSpPr>
          <p:cNvPr id="37" name="Gruppo 36"/>
          <p:cNvGrpSpPr/>
          <p:nvPr/>
        </p:nvGrpSpPr>
        <p:grpSpPr>
          <a:xfrm>
            <a:off x="8647159" y="4511507"/>
            <a:ext cx="397863" cy="202902"/>
            <a:chOff x="457839" y="4207943"/>
            <a:chExt cx="1002634" cy="673770"/>
          </a:xfrm>
        </p:grpSpPr>
        <p:sp>
          <p:nvSpPr>
            <p:cNvPr id="38" name="Rettangolo con angoli arrotondati 37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809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Triangolo isoscele 38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0" name="Gruppo 39"/>
          <p:cNvGrpSpPr/>
          <p:nvPr/>
        </p:nvGrpSpPr>
        <p:grpSpPr>
          <a:xfrm>
            <a:off x="8647159" y="3817396"/>
            <a:ext cx="397863" cy="202902"/>
            <a:chOff x="457839" y="4207943"/>
            <a:chExt cx="1002634" cy="673770"/>
          </a:xfrm>
        </p:grpSpPr>
        <p:sp>
          <p:nvSpPr>
            <p:cNvPr id="41" name="Rettangolo con angoli arrotondati 40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809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Triangolo isoscele 41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9" name="Gruppo 48"/>
          <p:cNvGrpSpPr/>
          <p:nvPr/>
        </p:nvGrpSpPr>
        <p:grpSpPr>
          <a:xfrm>
            <a:off x="669942" y="4596512"/>
            <a:ext cx="397863" cy="202902"/>
            <a:chOff x="457839" y="4207943"/>
            <a:chExt cx="1002634" cy="673770"/>
          </a:xfrm>
        </p:grpSpPr>
        <p:sp>
          <p:nvSpPr>
            <p:cNvPr id="50" name="Rettangolo con angoli arrotondati 49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809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Triangolo isoscele 50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2" name="Gruppo 51"/>
          <p:cNvGrpSpPr/>
          <p:nvPr/>
        </p:nvGrpSpPr>
        <p:grpSpPr>
          <a:xfrm>
            <a:off x="675107" y="3973125"/>
            <a:ext cx="397863" cy="202902"/>
            <a:chOff x="457839" y="4207943"/>
            <a:chExt cx="1002634" cy="673770"/>
          </a:xfrm>
        </p:grpSpPr>
        <p:sp>
          <p:nvSpPr>
            <p:cNvPr id="53" name="Rettangolo con angoli arrotondati 52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809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Triangolo isoscele 53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0" name="Rettangolo 59"/>
          <p:cNvSpPr/>
          <p:nvPr/>
        </p:nvSpPr>
        <p:spPr>
          <a:xfrm>
            <a:off x="1047568" y="3900580"/>
            <a:ext cx="2446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Averta Extrathin" panose="00000300000000000000" pitchFamily="50" charset="0"/>
              </a:rPr>
              <a:t>Obiettivo</a:t>
            </a:r>
            <a:r>
              <a:rPr lang="it-IT" dirty="0">
                <a:latin typeface="Averta Extrathin" panose="00000300000000000000" pitchFamily="50" charset="0"/>
              </a:rPr>
              <a:t>: Reach</a:t>
            </a:r>
          </a:p>
        </p:txBody>
      </p:sp>
      <p:sp>
        <p:nvSpPr>
          <p:cNvPr id="61" name="Rettangolo 60"/>
          <p:cNvSpPr/>
          <p:nvPr/>
        </p:nvSpPr>
        <p:spPr>
          <a:xfrm>
            <a:off x="1028113" y="4524936"/>
            <a:ext cx="1370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 err="1">
                <a:latin typeface="Averta Extrathin" panose="00000300000000000000" pitchFamily="50" charset="0"/>
              </a:rPr>
              <a:t>Kpi</a:t>
            </a:r>
            <a:r>
              <a:rPr lang="it-IT" b="1" dirty="0">
                <a:latin typeface="Averta Extrathin" panose="00000300000000000000" pitchFamily="50" charset="0"/>
              </a:rPr>
              <a:t>’</a:t>
            </a:r>
            <a:r>
              <a:rPr lang="it-IT" dirty="0">
                <a:latin typeface="Averta Extrathin" panose="00000300000000000000" pitchFamily="50" charset="0"/>
              </a:rPr>
              <a:t>:</a:t>
            </a:r>
            <a:endParaRPr lang="it-IT" dirty="0">
              <a:solidFill>
                <a:srgbClr val="CE4836"/>
              </a:solidFill>
              <a:latin typeface="Averta Extrathin" panose="00000300000000000000" pitchFamily="50" charset="0"/>
            </a:endParaRPr>
          </a:p>
        </p:txBody>
      </p:sp>
      <p:sp>
        <p:nvSpPr>
          <p:cNvPr id="62" name="Rettangolo 61"/>
          <p:cNvSpPr/>
          <p:nvPr/>
        </p:nvSpPr>
        <p:spPr>
          <a:xfrm>
            <a:off x="1951028" y="4538319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Averta Extrathin" panose="00000300000000000000" pitchFamily="50" charset="0"/>
              </a:rPr>
              <a:t>Reach potenziale,</a:t>
            </a:r>
          </a:p>
          <a:p>
            <a:r>
              <a:rPr lang="it-IT" dirty="0">
                <a:latin typeface="Averta Extrathin" panose="00000300000000000000" pitchFamily="50" charset="0"/>
              </a:rPr>
              <a:t>Engagement</a:t>
            </a:r>
            <a:endParaRPr lang="it-IT" dirty="0"/>
          </a:p>
        </p:txBody>
      </p:sp>
      <p:sp>
        <p:nvSpPr>
          <p:cNvPr id="68" name="Rettangolo 67"/>
          <p:cNvSpPr/>
          <p:nvPr/>
        </p:nvSpPr>
        <p:spPr>
          <a:xfrm>
            <a:off x="9141404" y="4057991"/>
            <a:ext cx="3099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latin typeface="Averta Extrathin" panose="00000300000000000000" pitchFamily="50" charset="0"/>
              </a:rPr>
              <a:t>Acquisto: </a:t>
            </a:r>
            <a:r>
              <a:rPr lang="it-IT" dirty="0">
                <a:latin typeface="Averta Extrathin" panose="00000300000000000000" pitchFamily="50" charset="0"/>
              </a:rPr>
              <a:t>Trueview a CPV</a:t>
            </a:r>
            <a:r>
              <a:rPr lang="it-IT" b="1" dirty="0">
                <a:latin typeface="Averta Extrathin" panose="00000300000000000000" pitchFamily="50" charset="0"/>
              </a:rPr>
              <a:t> </a:t>
            </a:r>
          </a:p>
        </p:txBody>
      </p:sp>
      <p:grpSp>
        <p:nvGrpSpPr>
          <p:cNvPr id="69" name="Gruppo 68"/>
          <p:cNvGrpSpPr/>
          <p:nvPr/>
        </p:nvGrpSpPr>
        <p:grpSpPr>
          <a:xfrm>
            <a:off x="8647159" y="4157925"/>
            <a:ext cx="397863" cy="202902"/>
            <a:chOff x="457839" y="4207943"/>
            <a:chExt cx="1002634" cy="673770"/>
          </a:xfrm>
        </p:grpSpPr>
        <p:sp>
          <p:nvSpPr>
            <p:cNvPr id="70" name="Rettangolo con angoli arrotondati 69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809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Triangolo isoscele 70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4" name="Rettangolo 43"/>
          <p:cNvSpPr/>
          <p:nvPr/>
        </p:nvSpPr>
        <p:spPr>
          <a:xfrm>
            <a:off x="726726" y="215746"/>
            <a:ext cx="49712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>
                <a:latin typeface="Averta Extrathin" panose="00000300000000000000" pitchFamily="50" charset="0"/>
              </a:rPr>
              <a:t>CELEBRITIES ACTIVATION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7348570" y="245800"/>
            <a:ext cx="48434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200" dirty="0">
                <a:latin typeface="Averta Extrathin" panose="00000300000000000000" pitchFamily="50" charset="0"/>
              </a:rPr>
              <a:t>ONLINE VIDEO</a:t>
            </a:r>
          </a:p>
        </p:txBody>
      </p:sp>
      <p:grpSp>
        <p:nvGrpSpPr>
          <p:cNvPr id="46" name="Gruppo 45"/>
          <p:cNvGrpSpPr/>
          <p:nvPr/>
        </p:nvGrpSpPr>
        <p:grpSpPr>
          <a:xfrm>
            <a:off x="668069" y="4210045"/>
            <a:ext cx="397863" cy="202902"/>
            <a:chOff x="457839" y="4207943"/>
            <a:chExt cx="1002634" cy="673770"/>
          </a:xfrm>
        </p:grpSpPr>
        <p:sp>
          <p:nvSpPr>
            <p:cNvPr id="47" name="Rettangolo con angoli arrotondati 46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D0B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Triangolo isoscele 47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8" name="Rettangolo 57"/>
          <p:cNvSpPr/>
          <p:nvPr/>
        </p:nvSpPr>
        <p:spPr>
          <a:xfrm>
            <a:off x="1161737" y="4129472"/>
            <a:ext cx="3862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Averta Extrathin" panose="00000300000000000000" pitchFamily="50" charset="0"/>
              </a:rPr>
              <a:t>Obiettivo Collaterale</a:t>
            </a:r>
            <a:r>
              <a:rPr lang="it-IT" dirty="0">
                <a:latin typeface="Averta Extrathin" panose="00000300000000000000" pitchFamily="50" charset="0"/>
              </a:rPr>
              <a:t>: Buzz virale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2797" y="5367382"/>
            <a:ext cx="2520225" cy="1351173"/>
          </a:xfrm>
          <a:prstGeom prst="rect">
            <a:avLst/>
          </a:prstGeom>
        </p:spPr>
      </p:pic>
      <p:sp>
        <p:nvSpPr>
          <p:cNvPr id="59" name="Rectangle 2"/>
          <p:cNvSpPr/>
          <p:nvPr/>
        </p:nvSpPr>
        <p:spPr>
          <a:xfrm>
            <a:off x="623888" y="1880381"/>
            <a:ext cx="50707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it-IT" dirty="0">
                <a:latin typeface="Averta Extrathin" panose="00000300000000000000" pitchFamily="50" charset="0"/>
              </a:rPr>
              <a:t>Partnership con una coppia di </a:t>
            </a:r>
            <a:r>
              <a:rPr lang="it-IT" dirty="0" err="1">
                <a:latin typeface="Averta Extrathin" panose="00000300000000000000" pitchFamily="50" charset="0"/>
              </a:rPr>
              <a:t>celebs</a:t>
            </a:r>
            <a:r>
              <a:rPr lang="it-IT" dirty="0">
                <a:latin typeface="Averta Extrathin" panose="00000300000000000000" pitchFamily="50" charset="0"/>
              </a:rPr>
              <a:t> con ampia audience social per essere </a:t>
            </a:r>
            <a:r>
              <a:rPr lang="it-IT" i="1" dirty="0">
                <a:latin typeface="Averta Extrathin" panose="00000300000000000000" pitchFamily="50" charset="0"/>
              </a:rPr>
              <a:t>social media partner </a:t>
            </a:r>
            <a:r>
              <a:rPr lang="it-IT" dirty="0">
                <a:latin typeface="Averta Extrathin" panose="00000300000000000000" pitchFamily="50" charset="0"/>
              </a:rPr>
              <a:t>al loro matrimonio:</a:t>
            </a:r>
          </a:p>
          <a:p>
            <a:pPr>
              <a:defRPr/>
            </a:pPr>
            <a:r>
              <a:rPr lang="it-IT" dirty="0">
                <a:latin typeface="Averta Extrathin" panose="00000300000000000000" pitchFamily="50" charset="0"/>
              </a:rPr>
              <a:t>#emozioni avrà l’esclusiva sull’album social della coppia. Le foto saranno fruibili sul sito di #emozioni </a:t>
            </a:r>
          </a:p>
        </p:txBody>
      </p:sp>
      <p:sp>
        <p:nvSpPr>
          <p:cNvPr id="65" name="Rectangle 2"/>
          <p:cNvSpPr/>
          <p:nvPr/>
        </p:nvSpPr>
        <p:spPr>
          <a:xfrm>
            <a:off x="4307546" y="5689025"/>
            <a:ext cx="25228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it-IT" sz="1000" dirty="0">
                <a:latin typeface="Averta Extrathin" panose="00000300000000000000" pitchFamily="50" charset="0"/>
              </a:rPr>
              <a:t>Es. Alvaro Morata (5,5 mio followers IG) e Alice Campello (800k followers IG). Il loro è stato un ‘’social engagement’’, il matrimonio è previsto a giugno</a:t>
            </a:r>
          </a:p>
        </p:txBody>
      </p:sp>
    </p:spTree>
    <p:extLst>
      <p:ext uri="{BB962C8B-B14F-4D97-AF65-F5344CB8AC3E}">
        <p14:creationId xmlns:p14="http://schemas.microsoft.com/office/powerpoint/2010/main" val="2056949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tangolo 30"/>
          <p:cNvSpPr/>
          <p:nvPr/>
        </p:nvSpPr>
        <p:spPr>
          <a:xfrm>
            <a:off x="726726" y="215746"/>
            <a:ext cx="2537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>
                <a:latin typeface="Averta Extrathin" panose="00000300000000000000" pitchFamily="50" charset="0"/>
              </a:rPr>
              <a:t>SOCIAL ADV</a:t>
            </a:r>
          </a:p>
        </p:txBody>
      </p:sp>
      <p:sp>
        <p:nvSpPr>
          <p:cNvPr id="66" name="Ovale 65"/>
          <p:cNvSpPr/>
          <p:nvPr/>
        </p:nvSpPr>
        <p:spPr>
          <a:xfrm>
            <a:off x="308470" y="1759365"/>
            <a:ext cx="338948" cy="338948"/>
          </a:xfrm>
          <a:prstGeom prst="ellipse">
            <a:avLst/>
          </a:prstGeom>
          <a:solidFill>
            <a:srgbClr val="D0B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67" name="Rettangolo 66"/>
          <p:cNvSpPr/>
          <p:nvPr/>
        </p:nvSpPr>
        <p:spPr>
          <a:xfrm>
            <a:off x="735966" y="1369060"/>
            <a:ext cx="23789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Averta Extrathin" panose="00000300000000000000" pitchFamily="50" charset="0"/>
              </a:rPr>
              <a:t>FARSI TROVARE</a:t>
            </a:r>
          </a:p>
        </p:txBody>
      </p:sp>
      <p:sp>
        <p:nvSpPr>
          <p:cNvPr id="99" name="Rettangolo 98"/>
          <p:cNvSpPr/>
          <p:nvPr/>
        </p:nvSpPr>
        <p:spPr>
          <a:xfrm>
            <a:off x="1039567" y="5269831"/>
            <a:ext cx="28516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latin typeface="Averta Extrathin" panose="00000300000000000000" pitchFamily="50" charset="0"/>
              </a:rPr>
              <a:t>Acquisto</a:t>
            </a:r>
            <a:r>
              <a:rPr lang="it-IT" dirty="0">
                <a:latin typeface="Averta Extrathin" panose="00000300000000000000" pitchFamily="50" charset="0"/>
              </a:rPr>
              <a:t>: CPM - Page Post Video nei </a:t>
            </a:r>
            <a:r>
              <a:rPr lang="it-IT" dirty="0" err="1">
                <a:latin typeface="Averta Extrathin" panose="00000300000000000000" pitchFamily="50" charset="0"/>
              </a:rPr>
              <a:t>peak</a:t>
            </a:r>
            <a:r>
              <a:rPr lang="it-IT" dirty="0">
                <a:latin typeface="Averta Extrathin" panose="00000300000000000000" pitchFamily="50" charset="0"/>
              </a:rPr>
              <a:t> </a:t>
            </a:r>
            <a:r>
              <a:rPr lang="it-IT" dirty="0" err="1">
                <a:latin typeface="Averta Extrathin" panose="00000300000000000000" pitchFamily="50" charset="0"/>
              </a:rPr>
              <a:t>periods</a:t>
            </a:r>
            <a:r>
              <a:rPr lang="it-IT" dirty="0">
                <a:latin typeface="Averta Extrathin" panose="00000300000000000000" pitchFamily="50" charset="0"/>
              </a:rPr>
              <a:t> ( maggio-ottobre)</a:t>
            </a:r>
          </a:p>
          <a:p>
            <a:endParaRPr lang="it-IT" dirty="0">
              <a:solidFill>
                <a:srgbClr val="CE4836"/>
              </a:solidFill>
              <a:latin typeface="Averta Extrathin" panose="00000300000000000000" pitchFamily="50" charset="0"/>
            </a:endParaRPr>
          </a:p>
        </p:txBody>
      </p:sp>
      <p:sp>
        <p:nvSpPr>
          <p:cNvPr id="100" name="Rettangolo 99"/>
          <p:cNvSpPr/>
          <p:nvPr/>
        </p:nvSpPr>
        <p:spPr>
          <a:xfrm>
            <a:off x="1015194" y="6220211"/>
            <a:ext cx="2775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>
                <a:latin typeface="Averta Extrathin" panose="00000300000000000000" pitchFamily="50" charset="0"/>
              </a:rPr>
              <a:t>Kpi’s</a:t>
            </a:r>
            <a:r>
              <a:rPr lang="it-IT" dirty="0">
                <a:latin typeface="Averta Extrathin" panose="00000300000000000000" pitchFamily="50" charset="0"/>
              </a:rPr>
              <a:t>: Reach, </a:t>
            </a:r>
            <a:r>
              <a:rPr lang="it-IT" dirty="0" err="1">
                <a:latin typeface="Averta Extrathin" panose="00000300000000000000" pitchFamily="50" charset="0"/>
              </a:rPr>
              <a:t>imps</a:t>
            </a:r>
            <a:r>
              <a:rPr lang="it-IT" dirty="0">
                <a:latin typeface="Averta Extrathin" panose="00000300000000000000" pitchFamily="50" charset="0"/>
              </a:rPr>
              <a:t>, </a:t>
            </a:r>
            <a:r>
              <a:rPr lang="it-IT" dirty="0" err="1">
                <a:latin typeface="Averta Extrathin" panose="00000300000000000000" pitchFamily="50" charset="0"/>
              </a:rPr>
              <a:t>views</a:t>
            </a:r>
            <a:endParaRPr lang="it-IT" dirty="0">
              <a:latin typeface="Averta Extrathin" panose="00000300000000000000" pitchFamily="50" charset="0"/>
            </a:endParaRPr>
          </a:p>
        </p:txBody>
      </p:sp>
      <p:sp>
        <p:nvSpPr>
          <p:cNvPr id="107" name="Rettangolo 106"/>
          <p:cNvSpPr/>
          <p:nvPr/>
        </p:nvSpPr>
        <p:spPr>
          <a:xfrm>
            <a:off x="1020469" y="4733642"/>
            <a:ext cx="2357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>
                <a:latin typeface="Averta Extrathin" panose="00000300000000000000" pitchFamily="50" charset="0"/>
              </a:rPr>
              <a:t>Obiettivo</a:t>
            </a:r>
            <a:r>
              <a:rPr lang="it-IT" dirty="0" err="1">
                <a:latin typeface="Averta Extrathin" panose="00000300000000000000" pitchFamily="50" charset="0"/>
              </a:rPr>
              <a:t>:Reach</a:t>
            </a:r>
            <a:endParaRPr lang="it-IT" dirty="0"/>
          </a:p>
          <a:p>
            <a:endParaRPr lang="it-IT" dirty="0">
              <a:solidFill>
                <a:srgbClr val="CE4836"/>
              </a:solidFill>
              <a:latin typeface="Averta Extrathin" panose="00000300000000000000" pitchFamily="50" charset="0"/>
            </a:endParaRPr>
          </a:p>
        </p:txBody>
      </p:sp>
      <p:sp>
        <p:nvSpPr>
          <p:cNvPr id="144" name="Rettangolo 143"/>
          <p:cNvSpPr/>
          <p:nvPr/>
        </p:nvSpPr>
        <p:spPr>
          <a:xfrm>
            <a:off x="4722768" y="5293400"/>
            <a:ext cx="28692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latin typeface="Averta Extrathin" panose="00000300000000000000" pitchFamily="50" charset="0"/>
              </a:rPr>
              <a:t>Acquisto</a:t>
            </a:r>
            <a:r>
              <a:rPr lang="it-IT" dirty="0">
                <a:latin typeface="Averta Extrathin" panose="00000300000000000000" pitchFamily="50" charset="0"/>
              </a:rPr>
              <a:t>: Page Post Ad con CTA ‘’Prenota Ora’’ (CPC) + IG Ad (CPC) </a:t>
            </a:r>
          </a:p>
          <a:p>
            <a:endParaRPr lang="it-IT" dirty="0">
              <a:solidFill>
                <a:srgbClr val="CE4836"/>
              </a:solidFill>
              <a:latin typeface="Averta Extrathin" panose="00000300000000000000" pitchFamily="50" charset="0"/>
            </a:endParaRPr>
          </a:p>
        </p:txBody>
      </p:sp>
      <p:sp>
        <p:nvSpPr>
          <p:cNvPr id="145" name="Rettangolo 144"/>
          <p:cNvSpPr/>
          <p:nvPr/>
        </p:nvSpPr>
        <p:spPr>
          <a:xfrm>
            <a:off x="4780895" y="6220211"/>
            <a:ext cx="2285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>
                <a:latin typeface="Averta Extrathin" panose="00000300000000000000" pitchFamily="50" charset="0"/>
              </a:rPr>
              <a:t>Kpi</a:t>
            </a:r>
            <a:r>
              <a:rPr lang="it-IT" b="1" dirty="0">
                <a:latin typeface="Averta Extrathin" panose="00000300000000000000" pitchFamily="50" charset="0"/>
              </a:rPr>
              <a:t>’</a:t>
            </a:r>
            <a:r>
              <a:rPr lang="it-IT" dirty="0">
                <a:latin typeface="Averta Extrathin" panose="00000300000000000000" pitchFamily="50" charset="0"/>
              </a:rPr>
              <a:t>: </a:t>
            </a:r>
            <a:r>
              <a:rPr lang="it-IT" dirty="0" err="1">
                <a:latin typeface="Averta Extrathin" panose="00000300000000000000" pitchFamily="50" charset="0"/>
              </a:rPr>
              <a:t>Clicks</a:t>
            </a:r>
            <a:r>
              <a:rPr lang="it-IT" dirty="0">
                <a:latin typeface="Averta Extrathin" panose="00000300000000000000" pitchFamily="50" charset="0"/>
              </a:rPr>
              <a:t>, Lead</a:t>
            </a:r>
            <a:endParaRPr lang="it-IT" dirty="0"/>
          </a:p>
        </p:txBody>
      </p:sp>
      <p:sp>
        <p:nvSpPr>
          <p:cNvPr id="152" name="Rettangolo 151"/>
          <p:cNvSpPr/>
          <p:nvPr/>
        </p:nvSpPr>
        <p:spPr>
          <a:xfrm>
            <a:off x="4722767" y="4733642"/>
            <a:ext cx="27671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latin typeface="Averta Extrathin" panose="00000300000000000000" pitchFamily="50" charset="0"/>
              </a:rPr>
              <a:t>Obiettivo</a:t>
            </a:r>
            <a:r>
              <a:rPr lang="it-IT" dirty="0">
                <a:latin typeface="Averta Extrathin" panose="00000300000000000000" pitchFamily="50" charset="0"/>
              </a:rPr>
              <a:t>: traffico al sito, Lead</a:t>
            </a:r>
            <a:endParaRPr lang="it-IT" dirty="0"/>
          </a:p>
          <a:p>
            <a:endParaRPr lang="it-IT" dirty="0">
              <a:solidFill>
                <a:srgbClr val="CE4836"/>
              </a:solidFill>
              <a:latin typeface="Averta Extrathin" panose="00000300000000000000" pitchFamily="50" charset="0"/>
            </a:endParaRPr>
          </a:p>
        </p:txBody>
      </p:sp>
      <p:sp>
        <p:nvSpPr>
          <p:cNvPr id="173" name="Rettangolo 172"/>
          <p:cNvSpPr/>
          <p:nvPr/>
        </p:nvSpPr>
        <p:spPr>
          <a:xfrm>
            <a:off x="8545076" y="6180915"/>
            <a:ext cx="3186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>
                <a:latin typeface="Averta Extrathin" panose="00000300000000000000" pitchFamily="50" charset="0"/>
              </a:rPr>
              <a:t>Kpi</a:t>
            </a:r>
            <a:r>
              <a:rPr lang="it-IT" b="1" dirty="0">
                <a:latin typeface="Averta Extrathin" panose="00000300000000000000" pitchFamily="50" charset="0"/>
              </a:rPr>
              <a:t>’</a:t>
            </a:r>
            <a:r>
              <a:rPr lang="it-IT" dirty="0">
                <a:latin typeface="Averta Extrathin" panose="00000300000000000000" pitchFamily="50" charset="0"/>
              </a:rPr>
              <a:t>: </a:t>
            </a:r>
            <a:r>
              <a:rPr lang="it-IT" dirty="0" err="1">
                <a:latin typeface="Averta Extrathin" panose="00000300000000000000" pitchFamily="50" charset="0"/>
              </a:rPr>
              <a:t>Clicks</a:t>
            </a:r>
            <a:r>
              <a:rPr lang="it-IT" dirty="0">
                <a:latin typeface="Averta Extrathin" panose="00000300000000000000" pitchFamily="50" charset="0"/>
              </a:rPr>
              <a:t>, </a:t>
            </a:r>
            <a:r>
              <a:rPr lang="it-IT" dirty="0" err="1">
                <a:latin typeface="Averta Extrathin" panose="00000300000000000000" pitchFamily="50" charset="0"/>
              </a:rPr>
              <a:t>Pins</a:t>
            </a:r>
            <a:r>
              <a:rPr lang="it-IT" dirty="0">
                <a:latin typeface="Averta Extrathin" panose="00000300000000000000" pitchFamily="50" charset="0"/>
              </a:rPr>
              <a:t>, </a:t>
            </a:r>
            <a:r>
              <a:rPr lang="it-IT" dirty="0" err="1">
                <a:latin typeface="Averta Extrathin" panose="00000300000000000000" pitchFamily="50" charset="0"/>
              </a:rPr>
              <a:t>Landings</a:t>
            </a:r>
            <a:endParaRPr lang="it-IT" dirty="0"/>
          </a:p>
        </p:txBody>
      </p:sp>
      <p:sp>
        <p:nvSpPr>
          <p:cNvPr id="180" name="Rettangolo 179"/>
          <p:cNvSpPr/>
          <p:nvPr/>
        </p:nvSpPr>
        <p:spPr>
          <a:xfrm>
            <a:off x="8545077" y="4733642"/>
            <a:ext cx="31104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latin typeface="Averta Extrathin" panose="00000300000000000000" pitchFamily="50" charset="0"/>
              </a:rPr>
              <a:t>Obiettivo</a:t>
            </a:r>
            <a:r>
              <a:rPr lang="it-IT" dirty="0">
                <a:latin typeface="Averta Extrathin" panose="00000300000000000000" pitchFamily="50" charset="0"/>
              </a:rPr>
              <a:t>: Engagement, traffico al sito</a:t>
            </a:r>
            <a:endParaRPr lang="it-IT" dirty="0"/>
          </a:p>
          <a:p>
            <a:endParaRPr lang="it-IT" dirty="0">
              <a:solidFill>
                <a:srgbClr val="CE4836"/>
              </a:solidFill>
              <a:latin typeface="Averta Extrathin" panose="00000300000000000000" pitchFamily="50" charset="0"/>
            </a:endParaRPr>
          </a:p>
        </p:txBody>
      </p:sp>
      <p:grpSp>
        <p:nvGrpSpPr>
          <p:cNvPr id="81" name="Gruppo 80"/>
          <p:cNvGrpSpPr/>
          <p:nvPr/>
        </p:nvGrpSpPr>
        <p:grpSpPr>
          <a:xfrm>
            <a:off x="633502" y="4837160"/>
            <a:ext cx="397863" cy="202902"/>
            <a:chOff x="457839" y="4207943"/>
            <a:chExt cx="1002634" cy="673770"/>
          </a:xfrm>
        </p:grpSpPr>
        <p:sp>
          <p:nvSpPr>
            <p:cNvPr id="82" name="Rettangolo con angoli arrotondati 81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809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83" name="Triangolo isoscele 82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</p:grpSp>
      <p:grpSp>
        <p:nvGrpSpPr>
          <p:cNvPr id="84" name="Gruppo 83"/>
          <p:cNvGrpSpPr/>
          <p:nvPr/>
        </p:nvGrpSpPr>
        <p:grpSpPr>
          <a:xfrm>
            <a:off x="629342" y="5379727"/>
            <a:ext cx="397863" cy="202902"/>
            <a:chOff x="457839" y="4207943"/>
            <a:chExt cx="1002634" cy="673770"/>
          </a:xfrm>
        </p:grpSpPr>
        <p:sp>
          <p:nvSpPr>
            <p:cNvPr id="85" name="Rettangolo con angoli arrotondati 84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809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86" name="Triangolo isoscele 85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</p:grpSp>
      <p:grpSp>
        <p:nvGrpSpPr>
          <p:cNvPr id="89" name="Gruppo 88"/>
          <p:cNvGrpSpPr/>
          <p:nvPr/>
        </p:nvGrpSpPr>
        <p:grpSpPr>
          <a:xfrm>
            <a:off x="623888" y="6291893"/>
            <a:ext cx="397863" cy="202902"/>
            <a:chOff x="457839" y="4207943"/>
            <a:chExt cx="1002634" cy="673770"/>
          </a:xfrm>
        </p:grpSpPr>
        <p:sp>
          <p:nvSpPr>
            <p:cNvPr id="108" name="Rettangolo con angoli arrotondati 107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809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110" name="Triangolo isoscele 109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</p:grpSp>
      <p:sp>
        <p:nvSpPr>
          <p:cNvPr id="112" name="Rettangolo 111"/>
          <p:cNvSpPr/>
          <p:nvPr/>
        </p:nvSpPr>
        <p:spPr>
          <a:xfrm>
            <a:off x="8545076" y="5293400"/>
            <a:ext cx="31866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latin typeface="Averta Extrathin" panose="00000300000000000000" pitchFamily="50" charset="0"/>
              </a:rPr>
              <a:t>Acquisto</a:t>
            </a:r>
            <a:r>
              <a:rPr lang="it-IT" dirty="0">
                <a:latin typeface="Averta Extrathin" panose="00000300000000000000" pitchFamily="50" charset="0"/>
              </a:rPr>
              <a:t>: </a:t>
            </a:r>
            <a:r>
              <a:rPr lang="it-IT" dirty="0" err="1">
                <a:latin typeface="Averta Extrathin" panose="00000300000000000000" pitchFamily="50" charset="0"/>
              </a:rPr>
              <a:t>Promoted</a:t>
            </a:r>
            <a:r>
              <a:rPr lang="it-IT" dirty="0">
                <a:latin typeface="Averta Extrathin" panose="00000300000000000000" pitchFamily="50" charset="0"/>
              </a:rPr>
              <a:t> Pin (CPC)</a:t>
            </a:r>
          </a:p>
          <a:p>
            <a:endParaRPr lang="it-IT" dirty="0">
              <a:solidFill>
                <a:srgbClr val="CE4836"/>
              </a:solidFill>
              <a:latin typeface="Averta Extrathin" panose="00000300000000000000" pitchFamily="50" charset="0"/>
            </a:endParaRPr>
          </a:p>
        </p:txBody>
      </p:sp>
      <p:pic>
        <p:nvPicPr>
          <p:cNvPr id="48" name="Immagine 4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4318" y="2399034"/>
            <a:ext cx="1281179" cy="2132958"/>
          </a:xfrm>
          <a:prstGeom prst="rect">
            <a:avLst/>
          </a:prstGeom>
        </p:spPr>
      </p:pic>
      <p:sp>
        <p:nvSpPr>
          <p:cNvPr id="3" name="AutoShape 2" descr="Related image"/>
          <p:cNvSpPr>
            <a:spLocks noChangeAspect="1" noChangeArrowheads="1"/>
          </p:cNvSpPr>
          <p:nvPr/>
        </p:nvSpPr>
        <p:spPr bwMode="auto">
          <a:xfrm>
            <a:off x="4722768" y="42728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2020" y="3817200"/>
            <a:ext cx="757192" cy="748787"/>
          </a:xfrm>
          <a:prstGeom prst="rect">
            <a:avLst/>
          </a:prstGeom>
        </p:spPr>
      </p:pic>
      <p:grpSp>
        <p:nvGrpSpPr>
          <p:cNvPr id="53" name="Gruppo 52"/>
          <p:cNvGrpSpPr/>
          <p:nvPr/>
        </p:nvGrpSpPr>
        <p:grpSpPr>
          <a:xfrm>
            <a:off x="4238553" y="5379727"/>
            <a:ext cx="397863" cy="202902"/>
            <a:chOff x="457839" y="4207943"/>
            <a:chExt cx="1002634" cy="673770"/>
          </a:xfrm>
        </p:grpSpPr>
        <p:sp>
          <p:nvSpPr>
            <p:cNvPr id="54" name="Rettangolo con angoli arrotondati 53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E8A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55" name="Triangolo isoscele 54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</p:grpSp>
      <p:grpSp>
        <p:nvGrpSpPr>
          <p:cNvPr id="56" name="Gruppo 55"/>
          <p:cNvGrpSpPr/>
          <p:nvPr/>
        </p:nvGrpSpPr>
        <p:grpSpPr>
          <a:xfrm>
            <a:off x="4238553" y="4837160"/>
            <a:ext cx="397863" cy="202902"/>
            <a:chOff x="457839" y="4207943"/>
            <a:chExt cx="1002634" cy="673770"/>
          </a:xfrm>
        </p:grpSpPr>
        <p:sp>
          <p:nvSpPr>
            <p:cNvPr id="57" name="Rettangolo con angoli arrotondati 56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E8A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58" name="Triangolo isoscele 57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</p:grpSp>
      <p:grpSp>
        <p:nvGrpSpPr>
          <p:cNvPr id="59" name="Gruppo 58"/>
          <p:cNvGrpSpPr/>
          <p:nvPr/>
        </p:nvGrpSpPr>
        <p:grpSpPr>
          <a:xfrm>
            <a:off x="4223892" y="6301178"/>
            <a:ext cx="397863" cy="202902"/>
            <a:chOff x="457839" y="4207943"/>
            <a:chExt cx="1002634" cy="673770"/>
          </a:xfrm>
        </p:grpSpPr>
        <p:sp>
          <p:nvSpPr>
            <p:cNvPr id="60" name="Rettangolo con angoli arrotondati 59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E8A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61" name="Triangolo isoscele 60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</p:grpSp>
      <p:grpSp>
        <p:nvGrpSpPr>
          <p:cNvPr id="73" name="Gruppo 72"/>
          <p:cNvGrpSpPr/>
          <p:nvPr/>
        </p:nvGrpSpPr>
        <p:grpSpPr>
          <a:xfrm>
            <a:off x="8063913" y="4837160"/>
            <a:ext cx="397863" cy="202902"/>
            <a:chOff x="457839" y="4207943"/>
            <a:chExt cx="1002634" cy="673770"/>
          </a:xfrm>
        </p:grpSpPr>
        <p:sp>
          <p:nvSpPr>
            <p:cNvPr id="74" name="Rettangolo con angoli arrotondati 73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D0B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75" name="Triangolo isoscele 74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</p:grpSp>
      <p:grpSp>
        <p:nvGrpSpPr>
          <p:cNvPr id="79" name="Gruppo 78"/>
          <p:cNvGrpSpPr/>
          <p:nvPr/>
        </p:nvGrpSpPr>
        <p:grpSpPr>
          <a:xfrm>
            <a:off x="8061443" y="5379727"/>
            <a:ext cx="397863" cy="202902"/>
            <a:chOff x="457839" y="4207943"/>
            <a:chExt cx="1002634" cy="673770"/>
          </a:xfrm>
        </p:grpSpPr>
        <p:sp>
          <p:nvSpPr>
            <p:cNvPr id="90" name="Rettangolo con angoli arrotondati 89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D0B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91" name="Triangolo isoscele 90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</p:grpSp>
      <p:grpSp>
        <p:nvGrpSpPr>
          <p:cNvPr id="92" name="Gruppo 91"/>
          <p:cNvGrpSpPr/>
          <p:nvPr/>
        </p:nvGrpSpPr>
        <p:grpSpPr>
          <a:xfrm>
            <a:off x="8047066" y="6290047"/>
            <a:ext cx="397863" cy="202902"/>
            <a:chOff x="457839" y="4207943"/>
            <a:chExt cx="1002634" cy="673770"/>
          </a:xfrm>
        </p:grpSpPr>
        <p:sp>
          <p:nvSpPr>
            <p:cNvPr id="93" name="Rettangolo con angoli arrotondati 92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D0B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94" name="Triangolo isoscele 93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</p:grpSp>
      <p:pic>
        <p:nvPicPr>
          <p:cNvPr id="98" name="Picture 6" descr="Image result for fb black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8" t="14632" r="13818" b="15055"/>
          <a:stretch/>
        </p:blipFill>
        <p:spPr bwMode="auto">
          <a:xfrm>
            <a:off x="4975632" y="3828248"/>
            <a:ext cx="660856" cy="65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755" y="2424296"/>
            <a:ext cx="1345993" cy="2107542"/>
          </a:xfrm>
          <a:prstGeom prst="rect">
            <a:avLst/>
          </a:prstGeom>
          <a:ln w="12700">
            <a:solidFill>
              <a:srgbClr val="6A6A6A"/>
            </a:solidFill>
          </a:ln>
        </p:spPr>
      </p:pic>
      <p:sp>
        <p:nvSpPr>
          <p:cNvPr id="106" name="Ovale 105"/>
          <p:cNvSpPr/>
          <p:nvPr/>
        </p:nvSpPr>
        <p:spPr>
          <a:xfrm>
            <a:off x="311578" y="964640"/>
            <a:ext cx="335840" cy="338948"/>
          </a:xfrm>
          <a:prstGeom prst="ellipse">
            <a:avLst/>
          </a:prstGeom>
          <a:solidFill>
            <a:srgbClr val="809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113" name="Ovale 112"/>
          <p:cNvSpPr/>
          <p:nvPr/>
        </p:nvSpPr>
        <p:spPr>
          <a:xfrm>
            <a:off x="311578" y="1365777"/>
            <a:ext cx="335840" cy="338948"/>
          </a:xfrm>
          <a:prstGeom prst="ellipse">
            <a:avLst/>
          </a:prstGeom>
          <a:solidFill>
            <a:srgbClr val="E8A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114" name="Rettangolo 113"/>
          <p:cNvSpPr/>
          <p:nvPr/>
        </p:nvSpPr>
        <p:spPr>
          <a:xfrm>
            <a:off x="735966" y="974875"/>
            <a:ext cx="23571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Averta Extrathin" panose="00000300000000000000" pitchFamily="50" charset="0"/>
              </a:rPr>
              <a:t>FARSI CONOSCERE</a:t>
            </a:r>
          </a:p>
        </p:txBody>
      </p:sp>
      <p:sp>
        <p:nvSpPr>
          <p:cNvPr id="115" name="Rettangolo 114"/>
          <p:cNvSpPr/>
          <p:nvPr/>
        </p:nvSpPr>
        <p:spPr>
          <a:xfrm>
            <a:off x="726726" y="1771881"/>
            <a:ext cx="23571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Averta Extrathin" panose="00000300000000000000" pitchFamily="50" charset="0"/>
              </a:rPr>
              <a:t>FARSI DESIDERARE</a:t>
            </a:r>
          </a:p>
        </p:txBody>
      </p:sp>
      <p:pic>
        <p:nvPicPr>
          <p:cNvPr id="7" name="Picture 2" descr="Image result for instagram LOGO BLAC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830" y="3817200"/>
            <a:ext cx="714638" cy="71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Image result for fb black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8" t="14632" r="13818" b="15055"/>
          <a:stretch/>
        </p:blipFill>
        <p:spPr bwMode="auto">
          <a:xfrm>
            <a:off x="1471408" y="3843752"/>
            <a:ext cx="660856" cy="65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Image result for instagram LOGO BLAC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6" y="3832704"/>
            <a:ext cx="714638" cy="71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7"/>
          <p:cNvSpPr/>
          <p:nvPr/>
        </p:nvSpPr>
        <p:spPr>
          <a:xfrm>
            <a:off x="3791029" y="474876"/>
            <a:ext cx="79765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>
                <a:latin typeface="Averta Extrathin" panose="00000300000000000000" pitchFamily="50" charset="0"/>
              </a:rPr>
              <a:t>Attività social che lavora trasversalmente su più obiettivi: </a:t>
            </a:r>
            <a:r>
              <a:rPr lang="it-IT" dirty="0" err="1">
                <a:latin typeface="Averta Extrathin" panose="00000300000000000000" pitchFamily="50" charset="0"/>
              </a:rPr>
              <a:t>awareness</a:t>
            </a:r>
            <a:r>
              <a:rPr lang="it-IT" dirty="0">
                <a:latin typeface="Averta Extrathin" panose="00000300000000000000" pitchFamily="50" charset="0"/>
              </a:rPr>
              <a:t> ed engagement tramite l’utilizzo di formati video e traffico al sito tramite formati con bottoni ‘’Call to Action’’.</a:t>
            </a:r>
          </a:p>
          <a:p>
            <a:pPr algn="just"/>
            <a:r>
              <a:rPr lang="it-IT" dirty="0">
                <a:latin typeface="Averta Extrathin" panose="00000300000000000000" pitchFamily="50" charset="0"/>
              </a:rPr>
              <a:t>Pinterest in particolare lavora sull’obiettivo di informare e </a:t>
            </a:r>
            <a:r>
              <a:rPr lang="it-IT" dirty="0" err="1">
                <a:latin typeface="Averta Extrathin" panose="00000300000000000000" pitchFamily="50" charset="0"/>
              </a:rPr>
              <a:t>interecettare</a:t>
            </a:r>
            <a:r>
              <a:rPr lang="it-IT" dirty="0">
                <a:latin typeface="Averta Extrathin" panose="00000300000000000000" pitchFamily="50" charset="0"/>
              </a:rPr>
              <a:t>  l’utente in un momento in cui ricerca ispirazioni, consigli e novità. </a:t>
            </a:r>
          </a:p>
          <a:p>
            <a:pPr algn="just"/>
            <a:r>
              <a:rPr lang="it-IT" dirty="0">
                <a:latin typeface="Averta Extrathin" panose="00000300000000000000" pitchFamily="50" charset="0"/>
              </a:rPr>
              <a:t>Erogazione geolocalizzata nel Centro-Sud Italia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6686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/>
          <p:nvPr/>
        </p:nvSpPr>
        <p:spPr>
          <a:xfrm>
            <a:off x="779692" y="1686156"/>
            <a:ext cx="50707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it-IT" dirty="0">
                <a:latin typeface="Averta Extrathin" panose="00000300000000000000" pitchFamily="50" charset="0"/>
              </a:rPr>
              <a:t>Attività continuativa per intercettare gli utenti nel momento della ricerca. Erogazione geolocalizzata nel Centro-Sud Italia</a:t>
            </a:r>
          </a:p>
        </p:txBody>
      </p:sp>
      <p:sp>
        <p:nvSpPr>
          <p:cNvPr id="28" name="Rounded Rectangle 15"/>
          <p:cNvSpPr/>
          <p:nvPr/>
        </p:nvSpPr>
        <p:spPr>
          <a:xfrm>
            <a:off x="826051" y="4070104"/>
            <a:ext cx="2001816" cy="369025"/>
          </a:xfrm>
          <a:prstGeom prst="roundRect">
            <a:avLst>
              <a:gd name="adj" fmla="val 0"/>
            </a:avLst>
          </a:prstGeom>
          <a:solidFill>
            <a:srgbClr val="E8A9A0"/>
          </a:solidFill>
          <a:ln w="28575" cmpd="dbl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Averta Extrathin" panose="00000300000000000000" pitchFamily="50" charset="0"/>
              </a:rPr>
              <a:t>Servizi collaterali</a:t>
            </a:r>
          </a:p>
        </p:txBody>
      </p:sp>
      <p:sp>
        <p:nvSpPr>
          <p:cNvPr id="29" name="Rounded Rectangle 15"/>
          <p:cNvSpPr/>
          <p:nvPr/>
        </p:nvSpPr>
        <p:spPr>
          <a:xfrm>
            <a:off x="826051" y="3645351"/>
            <a:ext cx="2001816" cy="358077"/>
          </a:xfrm>
          <a:prstGeom prst="roundRect">
            <a:avLst>
              <a:gd name="adj" fmla="val 0"/>
            </a:avLst>
          </a:prstGeom>
          <a:solidFill>
            <a:srgbClr val="E8A9A0"/>
          </a:solidFill>
          <a:ln w="28575" cmpd="dbl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Averta Extrathin" panose="00000300000000000000" pitchFamily="50" charset="0"/>
              </a:rPr>
              <a:t>Attività complementari</a:t>
            </a:r>
          </a:p>
        </p:txBody>
      </p:sp>
      <p:sp>
        <p:nvSpPr>
          <p:cNvPr id="30" name="Rounded Rectangle 15"/>
          <p:cNvSpPr/>
          <p:nvPr/>
        </p:nvSpPr>
        <p:spPr>
          <a:xfrm>
            <a:off x="826051" y="3203149"/>
            <a:ext cx="2001816" cy="351765"/>
          </a:xfrm>
          <a:prstGeom prst="roundRect">
            <a:avLst>
              <a:gd name="adj" fmla="val 0"/>
            </a:avLst>
          </a:prstGeom>
          <a:solidFill>
            <a:srgbClr val="E8A9A0"/>
          </a:solidFill>
          <a:ln w="28575" cmpd="dbl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Averta Extrathin" panose="00000300000000000000" pitchFamily="50" charset="0"/>
              </a:rPr>
              <a:t>Prodotto-servizio</a:t>
            </a:r>
          </a:p>
        </p:txBody>
      </p:sp>
      <p:sp>
        <p:nvSpPr>
          <p:cNvPr id="31" name="Rectangle 2"/>
          <p:cNvSpPr/>
          <p:nvPr/>
        </p:nvSpPr>
        <p:spPr>
          <a:xfrm>
            <a:off x="2827867" y="3181803"/>
            <a:ext cx="3022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it-IT" sz="1000" spc="-20" dirty="0">
                <a:latin typeface="Averta Extrathin" panose="00000300000000000000" pitchFamily="50" charset="0"/>
                <a:cs typeface="Arial"/>
              </a:rPr>
              <a:t>Es. Social Wedding Media Manager, Social wedding concierge, fotografo social, album social matrimonio</a:t>
            </a:r>
            <a:endParaRPr lang="it-IT" sz="1000" dirty="0">
              <a:latin typeface="Averta Extrathin" panose="00000300000000000000" pitchFamily="50" charset="0"/>
            </a:endParaRPr>
          </a:p>
        </p:txBody>
      </p:sp>
      <p:sp>
        <p:nvSpPr>
          <p:cNvPr id="32" name="Rectangle 2"/>
          <p:cNvSpPr/>
          <p:nvPr/>
        </p:nvSpPr>
        <p:spPr>
          <a:xfrm>
            <a:off x="2827866" y="3627715"/>
            <a:ext cx="309033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it-IT" sz="1000" spc="-20" dirty="0">
                <a:latin typeface="Averta Extrathin" panose="00000300000000000000" pitchFamily="50" charset="0"/>
                <a:cs typeface="Arial"/>
              </a:rPr>
              <a:t>Es. ‘’Studio Fotografico, Fotografo Matrimonio, Album Matrimonio</a:t>
            </a:r>
            <a:endParaRPr lang="it-IT" sz="1000" dirty="0">
              <a:latin typeface="Averta Extrathin" panose="00000300000000000000" pitchFamily="50" charset="0"/>
            </a:endParaRPr>
          </a:p>
        </p:txBody>
      </p:sp>
      <p:sp>
        <p:nvSpPr>
          <p:cNvPr id="33" name="Rectangle 2"/>
          <p:cNvSpPr/>
          <p:nvPr/>
        </p:nvSpPr>
        <p:spPr>
          <a:xfrm>
            <a:off x="2827868" y="4021831"/>
            <a:ext cx="3022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it-IT" sz="1000" spc="-20" dirty="0">
                <a:latin typeface="Averta Extrathin" panose="00000300000000000000" pitchFamily="50" charset="0"/>
                <a:cs typeface="Arial"/>
              </a:rPr>
              <a:t>Es. Regalo originale matrimonio, regalo pacchetto matrimonio, organizzare un matrimonio, attività matrimonio</a:t>
            </a:r>
            <a:endParaRPr lang="it-IT" sz="1000" dirty="0">
              <a:latin typeface="Averta Extrathin" panose="00000300000000000000" pitchFamily="50" charset="0"/>
            </a:endParaRPr>
          </a:p>
        </p:txBody>
      </p:sp>
      <p:sp>
        <p:nvSpPr>
          <p:cNvPr id="18" name="Rettangolo 17"/>
          <p:cNvSpPr/>
          <p:nvPr/>
        </p:nvSpPr>
        <p:spPr>
          <a:xfrm>
            <a:off x="9383479" y="972430"/>
            <a:ext cx="23789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Averta Extrathin" panose="00000300000000000000" pitchFamily="50" charset="0"/>
              </a:rPr>
              <a:t>FARSI TROVARE</a:t>
            </a:r>
          </a:p>
        </p:txBody>
      </p:sp>
      <p:sp>
        <p:nvSpPr>
          <p:cNvPr id="19" name="Ovale 18"/>
          <p:cNvSpPr/>
          <p:nvPr/>
        </p:nvSpPr>
        <p:spPr>
          <a:xfrm>
            <a:off x="11115950" y="972233"/>
            <a:ext cx="338948" cy="338948"/>
          </a:xfrm>
          <a:prstGeom prst="ellipse">
            <a:avLst/>
          </a:prstGeom>
          <a:solidFill>
            <a:srgbClr val="E8A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20" name="Rectangle 2"/>
          <p:cNvSpPr/>
          <p:nvPr/>
        </p:nvSpPr>
        <p:spPr>
          <a:xfrm>
            <a:off x="6663267" y="1753139"/>
            <a:ext cx="47498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it-IT" dirty="0">
                <a:latin typeface="Averta Extrathin" panose="00000300000000000000" pitchFamily="50" charset="0"/>
              </a:rPr>
              <a:t>Attività display con obiettivo </a:t>
            </a:r>
            <a:r>
              <a:rPr lang="it-IT" dirty="0" err="1">
                <a:latin typeface="Averta Extrathin" panose="00000300000000000000" pitchFamily="50" charset="0"/>
              </a:rPr>
              <a:t>retargeting</a:t>
            </a:r>
            <a:r>
              <a:rPr lang="it-IT" dirty="0">
                <a:latin typeface="Averta Extrathin" panose="00000300000000000000" pitchFamily="50" charset="0"/>
              </a:rPr>
              <a:t> per andare a ricontattare gli utenti già intercettati tramite gli altri canali di campagna</a:t>
            </a:r>
          </a:p>
        </p:txBody>
      </p:sp>
      <p:sp>
        <p:nvSpPr>
          <p:cNvPr id="21" name="Rectangle 2"/>
          <p:cNvSpPr/>
          <p:nvPr/>
        </p:nvSpPr>
        <p:spPr>
          <a:xfrm>
            <a:off x="748981" y="2508473"/>
            <a:ext cx="5563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it-IT" dirty="0">
                <a:latin typeface="Averta Extrathin" panose="00000300000000000000" pitchFamily="50" charset="0"/>
              </a:rPr>
              <a:t>Approccio di selezione keyword su 3 aree semantiche, dalle più affini al servizio alle più </a:t>
            </a:r>
            <a:r>
              <a:rPr lang="it-IT" i="1" dirty="0" err="1">
                <a:latin typeface="Averta Extrathin" panose="00000300000000000000" pitchFamily="50" charset="0"/>
              </a:rPr>
              <a:t>broad</a:t>
            </a:r>
            <a:endParaRPr lang="it-IT" i="1" dirty="0">
              <a:latin typeface="Averta Extrathin" panose="00000300000000000000" pitchFamily="50" charset="0"/>
            </a:endParaRPr>
          </a:p>
        </p:txBody>
      </p:sp>
      <p:sp>
        <p:nvSpPr>
          <p:cNvPr id="22" name="Rettangolo 21"/>
          <p:cNvSpPr/>
          <p:nvPr/>
        </p:nvSpPr>
        <p:spPr>
          <a:xfrm>
            <a:off x="2200049" y="5648434"/>
            <a:ext cx="797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>
                <a:latin typeface="Averta Extrathin" panose="00000300000000000000" pitchFamily="50" charset="0"/>
              </a:rPr>
              <a:t>Kpi’s</a:t>
            </a:r>
            <a:r>
              <a:rPr lang="it-IT" dirty="0">
                <a:latin typeface="Averta Extrathin" panose="00000300000000000000" pitchFamily="50" charset="0"/>
              </a:rPr>
              <a:t>:</a:t>
            </a:r>
            <a:endParaRPr lang="it-IT" dirty="0">
              <a:solidFill>
                <a:srgbClr val="CE4836"/>
              </a:solidFill>
              <a:latin typeface="Averta Extrathin" panose="00000300000000000000" pitchFamily="50" charset="0"/>
            </a:endParaRPr>
          </a:p>
        </p:txBody>
      </p:sp>
      <p:sp>
        <p:nvSpPr>
          <p:cNvPr id="23" name="Rettangolo 22"/>
          <p:cNvSpPr/>
          <p:nvPr/>
        </p:nvSpPr>
        <p:spPr>
          <a:xfrm>
            <a:off x="2791716" y="5660335"/>
            <a:ext cx="1477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>
                <a:latin typeface="Averta Extrathin" panose="00000300000000000000" pitchFamily="50" charset="0"/>
              </a:rPr>
              <a:t>Clicks</a:t>
            </a:r>
            <a:endParaRPr lang="it-IT" dirty="0"/>
          </a:p>
        </p:txBody>
      </p:sp>
      <p:sp>
        <p:nvSpPr>
          <p:cNvPr id="24" name="Rettangolo 23"/>
          <p:cNvSpPr/>
          <p:nvPr/>
        </p:nvSpPr>
        <p:spPr>
          <a:xfrm>
            <a:off x="2158811" y="4672191"/>
            <a:ext cx="318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latin typeface="Averta Extrathin" panose="00000300000000000000" pitchFamily="50" charset="0"/>
              </a:rPr>
              <a:t>Obiettivo</a:t>
            </a:r>
            <a:r>
              <a:rPr lang="it-IT" dirty="0">
                <a:latin typeface="Averta Extrathin" panose="00000300000000000000" pitchFamily="50" charset="0"/>
              </a:rPr>
              <a:t>: traffico al sito</a:t>
            </a:r>
            <a:endParaRPr lang="it-IT" dirty="0"/>
          </a:p>
          <a:p>
            <a:endParaRPr lang="it-IT" dirty="0">
              <a:solidFill>
                <a:srgbClr val="CE4836"/>
              </a:solidFill>
              <a:latin typeface="Averta Extrathin" panose="00000300000000000000" pitchFamily="50" charset="0"/>
            </a:endParaRPr>
          </a:p>
        </p:txBody>
      </p:sp>
      <p:sp>
        <p:nvSpPr>
          <p:cNvPr id="26" name="Rettangolo 25"/>
          <p:cNvSpPr/>
          <p:nvPr/>
        </p:nvSpPr>
        <p:spPr>
          <a:xfrm>
            <a:off x="2174538" y="5046994"/>
            <a:ext cx="2712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latin typeface="Averta Extrathin" panose="00000300000000000000" pitchFamily="50" charset="0"/>
              </a:rPr>
              <a:t>Acquisto: </a:t>
            </a:r>
            <a:r>
              <a:rPr lang="it-IT" dirty="0">
                <a:latin typeface="Averta Extrathin" panose="00000300000000000000" pitchFamily="50" charset="0"/>
              </a:rPr>
              <a:t>Annunci (CPC)</a:t>
            </a:r>
          </a:p>
        </p:txBody>
      </p:sp>
      <p:grpSp>
        <p:nvGrpSpPr>
          <p:cNvPr id="34" name="Gruppo 33"/>
          <p:cNvGrpSpPr/>
          <p:nvPr/>
        </p:nvGrpSpPr>
        <p:grpSpPr>
          <a:xfrm>
            <a:off x="1715836" y="5147242"/>
            <a:ext cx="397863" cy="202902"/>
            <a:chOff x="457839" y="4207943"/>
            <a:chExt cx="1002634" cy="673770"/>
          </a:xfrm>
        </p:grpSpPr>
        <p:sp>
          <p:nvSpPr>
            <p:cNvPr id="35" name="Rettangolo con angoli arrotondati 34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E8A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Triangolo isoscele 35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7" name="Gruppo 36"/>
          <p:cNvGrpSpPr/>
          <p:nvPr/>
        </p:nvGrpSpPr>
        <p:grpSpPr>
          <a:xfrm>
            <a:off x="1715838" y="4754328"/>
            <a:ext cx="397863" cy="202902"/>
            <a:chOff x="457839" y="4207943"/>
            <a:chExt cx="1002634" cy="673770"/>
          </a:xfrm>
        </p:grpSpPr>
        <p:sp>
          <p:nvSpPr>
            <p:cNvPr id="38" name="Rettangolo con angoli arrotondati 37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E8A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Triangolo isoscele 38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0" name="Gruppo 39"/>
          <p:cNvGrpSpPr/>
          <p:nvPr/>
        </p:nvGrpSpPr>
        <p:grpSpPr>
          <a:xfrm>
            <a:off x="1715835" y="5761182"/>
            <a:ext cx="397863" cy="202902"/>
            <a:chOff x="457839" y="4207943"/>
            <a:chExt cx="1002634" cy="673770"/>
          </a:xfrm>
        </p:grpSpPr>
        <p:sp>
          <p:nvSpPr>
            <p:cNvPr id="41" name="Rettangolo con angoli arrotondati 40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E8A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Triangolo isoscele 41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3" name="Rettangolo 42"/>
          <p:cNvSpPr/>
          <p:nvPr/>
        </p:nvSpPr>
        <p:spPr>
          <a:xfrm>
            <a:off x="726726" y="215746"/>
            <a:ext cx="17379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>
                <a:latin typeface="Averta Extrathin" panose="00000300000000000000" pitchFamily="50" charset="0"/>
              </a:rPr>
              <a:t>SEARCH</a:t>
            </a:r>
          </a:p>
        </p:txBody>
      </p:sp>
      <p:sp>
        <p:nvSpPr>
          <p:cNvPr id="44" name="Rettangolo 43"/>
          <p:cNvSpPr/>
          <p:nvPr/>
        </p:nvSpPr>
        <p:spPr>
          <a:xfrm>
            <a:off x="7348570" y="245800"/>
            <a:ext cx="48434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200" dirty="0">
                <a:latin typeface="Averta Extrathin" panose="00000300000000000000" pitchFamily="50" charset="0"/>
              </a:rPr>
              <a:t>DISPLAY RETARGETING</a:t>
            </a:r>
          </a:p>
        </p:txBody>
      </p:sp>
      <p:sp>
        <p:nvSpPr>
          <p:cNvPr id="50" name="Rettangolo 49"/>
          <p:cNvSpPr/>
          <p:nvPr/>
        </p:nvSpPr>
        <p:spPr>
          <a:xfrm>
            <a:off x="8124715" y="5650715"/>
            <a:ext cx="2975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>
                <a:latin typeface="Averta Extrathin" panose="00000300000000000000" pitchFamily="50" charset="0"/>
              </a:rPr>
              <a:t>Kpi’s</a:t>
            </a:r>
            <a:r>
              <a:rPr lang="it-IT" dirty="0">
                <a:latin typeface="Averta Extrathin" panose="00000300000000000000" pitchFamily="50" charset="0"/>
              </a:rPr>
              <a:t>: </a:t>
            </a:r>
            <a:r>
              <a:rPr lang="it-IT" dirty="0" err="1">
                <a:latin typeface="Averta Extrathin" panose="00000300000000000000" pitchFamily="50" charset="0"/>
              </a:rPr>
              <a:t>Clicks</a:t>
            </a:r>
            <a:r>
              <a:rPr lang="it-IT" dirty="0">
                <a:latin typeface="Averta Extrathin" panose="00000300000000000000" pitchFamily="50" charset="0"/>
              </a:rPr>
              <a:t>, </a:t>
            </a:r>
            <a:r>
              <a:rPr lang="it-IT" dirty="0" err="1">
                <a:latin typeface="Averta Extrathin" panose="00000300000000000000" pitchFamily="50" charset="0"/>
              </a:rPr>
              <a:t>landings</a:t>
            </a:r>
            <a:endParaRPr lang="it-IT" dirty="0"/>
          </a:p>
          <a:p>
            <a:endParaRPr lang="it-IT" dirty="0">
              <a:solidFill>
                <a:srgbClr val="CE4836"/>
              </a:solidFill>
              <a:latin typeface="Averta Extrathin" panose="00000300000000000000" pitchFamily="50" charset="0"/>
            </a:endParaRPr>
          </a:p>
        </p:txBody>
      </p:sp>
      <p:sp>
        <p:nvSpPr>
          <p:cNvPr id="52" name="Rettangolo 51"/>
          <p:cNvSpPr/>
          <p:nvPr/>
        </p:nvSpPr>
        <p:spPr>
          <a:xfrm>
            <a:off x="8124719" y="4672191"/>
            <a:ext cx="2865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latin typeface="Averta Extrathin" panose="00000300000000000000" pitchFamily="50" charset="0"/>
              </a:rPr>
              <a:t>Obiettivo</a:t>
            </a:r>
            <a:r>
              <a:rPr lang="it-IT" dirty="0">
                <a:latin typeface="Averta Extrathin" panose="00000300000000000000" pitchFamily="50" charset="0"/>
              </a:rPr>
              <a:t>: traffico al sito</a:t>
            </a:r>
            <a:endParaRPr lang="it-IT" dirty="0"/>
          </a:p>
          <a:p>
            <a:endParaRPr lang="it-IT" dirty="0">
              <a:solidFill>
                <a:srgbClr val="CE4836"/>
              </a:solidFill>
              <a:latin typeface="Averta Extrathin" panose="00000300000000000000" pitchFamily="50" charset="0"/>
            </a:endParaRPr>
          </a:p>
        </p:txBody>
      </p:sp>
      <p:sp>
        <p:nvSpPr>
          <p:cNvPr id="53" name="Rettangolo 52"/>
          <p:cNvSpPr/>
          <p:nvPr/>
        </p:nvSpPr>
        <p:spPr>
          <a:xfrm>
            <a:off x="8124715" y="5030948"/>
            <a:ext cx="2712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latin typeface="Averta Extrathin" panose="00000300000000000000" pitchFamily="50" charset="0"/>
              </a:rPr>
              <a:t>Acquisto: </a:t>
            </a:r>
            <a:r>
              <a:rPr lang="it-IT" dirty="0">
                <a:latin typeface="Averta Extrathin" panose="00000300000000000000" pitchFamily="50" charset="0"/>
              </a:rPr>
              <a:t>Mix di formati display (CPC)</a:t>
            </a:r>
          </a:p>
        </p:txBody>
      </p:sp>
      <p:grpSp>
        <p:nvGrpSpPr>
          <p:cNvPr id="54" name="Gruppo 53"/>
          <p:cNvGrpSpPr/>
          <p:nvPr/>
        </p:nvGrpSpPr>
        <p:grpSpPr>
          <a:xfrm>
            <a:off x="7640503" y="5149523"/>
            <a:ext cx="397863" cy="202902"/>
            <a:chOff x="457839" y="4207943"/>
            <a:chExt cx="1002634" cy="673770"/>
          </a:xfrm>
        </p:grpSpPr>
        <p:sp>
          <p:nvSpPr>
            <p:cNvPr id="55" name="Rettangolo con angoli arrotondati 54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E8A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56" name="Triangolo isoscele 55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</p:grpSp>
      <p:grpSp>
        <p:nvGrpSpPr>
          <p:cNvPr id="57" name="Gruppo 56"/>
          <p:cNvGrpSpPr/>
          <p:nvPr/>
        </p:nvGrpSpPr>
        <p:grpSpPr>
          <a:xfrm>
            <a:off x="7640505" y="4756609"/>
            <a:ext cx="397863" cy="202902"/>
            <a:chOff x="457839" y="4207943"/>
            <a:chExt cx="1002634" cy="673770"/>
          </a:xfrm>
        </p:grpSpPr>
        <p:sp>
          <p:nvSpPr>
            <p:cNvPr id="58" name="Rettangolo con angoli arrotondati 57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E8A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59" name="Triangolo isoscele 58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</p:grpSp>
      <p:grpSp>
        <p:nvGrpSpPr>
          <p:cNvPr id="60" name="Gruppo 59"/>
          <p:cNvGrpSpPr/>
          <p:nvPr/>
        </p:nvGrpSpPr>
        <p:grpSpPr>
          <a:xfrm>
            <a:off x="7640502" y="5763463"/>
            <a:ext cx="397863" cy="202902"/>
            <a:chOff x="457839" y="4207943"/>
            <a:chExt cx="1002634" cy="673770"/>
          </a:xfrm>
        </p:grpSpPr>
        <p:sp>
          <p:nvSpPr>
            <p:cNvPr id="61" name="Rettangolo con angoli arrotondati 60"/>
            <p:cNvSpPr/>
            <p:nvPr/>
          </p:nvSpPr>
          <p:spPr>
            <a:xfrm>
              <a:off x="457839" y="4207943"/>
              <a:ext cx="1002632" cy="617621"/>
            </a:xfrm>
            <a:prstGeom prst="roundRect">
              <a:avLst>
                <a:gd name="adj" fmla="val 3273"/>
              </a:avLst>
            </a:prstGeom>
            <a:solidFill>
              <a:srgbClr val="E8A9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62" name="Triangolo isoscele 61"/>
            <p:cNvSpPr/>
            <p:nvPr/>
          </p:nvSpPr>
          <p:spPr>
            <a:xfrm rot="5400000" flipV="1">
              <a:off x="991993" y="4413234"/>
              <a:ext cx="656223" cy="280736"/>
            </a:xfrm>
            <a:prstGeom prst="triangle">
              <a:avLst>
                <a:gd name="adj" fmla="val 466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</p:grpSp>
      <p:sp>
        <p:nvSpPr>
          <p:cNvPr id="64" name="Rectangle 2"/>
          <p:cNvSpPr/>
          <p:nvPr/>
        </p:nvSpPr>
        <p:spPr>
          <a:xfrm>
            <a:off x="6917267" y="3235751"/>
            <a:ext cx="44958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it-IT" dirty="0">
                <a:latin typeface="Averta Extrathin" panose="00000300000000000000" pitchFamily="50" charset="0"/>
              </a:rPr>
              <a:t>Erogazione geolocalizzata nel Centro-Sud Italia, budget </a:t>
            </a:r>
            <a:r>
              <a:rPr lang="it-IT" dirty="0" err="1">
                <a:latin typeface="Averta Extrathin" panose="00000300000000000000" pitchFamily="50" charset="0"/>
              </a:rPr>
              <a:t>always</a:t>
            </a:r>
            <a:r>
              <a:rPr lang="it-IT" dirty="0">
                <a:latin typeface="Averta Extrathin" panose="00000300000000000000" pitchFamily="50" charset="0"/>
              </a:rPr>
              <a:t> on per un presidio costante</a:t>
            </a:r>
          </a:p>
        </p:txBody>
      </p:sp>
      <p:sp>
        <p:nvSpPr>
          <p:cNvPr id="65" name="Ovale 64"/>
          <p:cNvSpPr/>
          <p:nvPr/>
        </p:nvSpPr>
        <p:spPr>
          <a:xfrm>
            <a:off x="311578" y="964640"/>
            <a:ext cx="335840" cy="338948"/>
          </a:xfrm>
          <a:prstGeom prst="ellipse">
            <a:avLst/>
          </a:prstGeom>
          <a:solidFill>
            <a:srgbClr val="E8A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dirty="0"/>
          </a:p>
        </p:txBody>
      </p:sp>
      <p:sp>
        <p:nvSpPr>
          <p:cNvPr id="66" name="Rettangolo 65"/>
          <p:cNvSpPr/>
          <p:nvPr/>
        </p:nvSpPr>
        <p:spPr>
          <a:xfrm>
            <a:off x="735966" y="974875"/>
            <a:ext cx="23571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Averta Extrathin" panose="00000300000000000000" pitchFamily="50" charset="0"/>
              </a:rPr>
              <a:t>FARSI TROVARE</a:t>
            </a:r>
          </a:p>
        </p:txBody>
      </p:sp>
    </p:spTree>
    <p:extLst>
      <p:ext uri="{BB962C8B-B14F-4D97-AF65-F5344CB8AC3E}">
        <p14:creationId xmlns:p14="http://schemas.microsoft.com/office/powerpoint/2010/main" val="3293076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761999" y="215746"/>
            <a:ext cx="57234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200" dirty="0">
                <a:latin typeface="Averta Extrathin" panose="00000300000000000000" pitchFamily="50" charset="0"/>
              </a:rPr>
              <a:t>MEDIA FLOWCHART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02" b="13799"/>
          <a:stretch/>
        </p:blipFill>
        <p:spPr>
          <a:xfrm>
            <a:off x="655458" y="1291121"/>
            <a:ext cx="10913518" cy="468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838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1180</Words>
  <Application>Microsoft Office PowerPoint</Application>
  <PresentationFormat>Widescreen</PresentationFormat>
  <Paragraphs>141</Paragraphs>
  <Slides>10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8" baseType="lpstr">
      <vt:lpstr>MS PGothic</vt:lpstr>
      <vt:lpstr>Arial</vt:lpstr>
      <vt:lpstr>Averta Extrathin</vt:lpstr>
      <vt:lpstr>Bodoni MT</vt:lpstr>
      <vt:lpstr>Calibri</vt:lpstr>
      <vt:lpstr>Calibri Light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Erika Barbieri</dc:creator>
  <cp:lastModifiedBy>Erika Barbieri</cp:lastModifiedBy>
  <cp:revision>146</cp:revision>
  <dcterms:created xsi:type="dcterms:W3CDTF">2017-05-06T10:40:26Z</dcterms:created>
  <dcterms:modified xsi:type="dcterms:W3CDTF">2017-05-07T22:31:50Z</dcterms:modified>
</cp:coreProperties>
</file>